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57" r:id="rId1"/>
  </p:sldMasterIdLst>
  <p:notesMasterIdLst>
    <p:notesMasterId r:id="rId25"/>
  </p:notesMasterIdLst>
  <p:sldIdLst>
    <p:sldId id="263" r:id="rId2"/>
    <p:sldId id="311" r:id="rId3"/>
    <p:sldId id="266" r:id="rId4"/>
    <p:sldId id="296" r:id="rId5"/>
    <p:sldId id="297" r:id="rId6"/>
    <p:sldId id="298" r:id="rId7"/>
    <p:sldId id="299" r:id="rId8"/>
    <p:sldId id="300" r:id="rId9"/>
    <p:sldId id="306" r:id="rId10"/>
    <p:sldId id="313" r:id="rId11"/>
    <p:sldId id="314" r:id="rId12"/>
    <p:sldId id="315" r:id="rId13"/>
    <p:sldId id="301" r:id="rId14"/>
    <p:sldId id="302" r:id="rId15"/>
    <p:sldId id="303" r:id="rId16"/>
    <p:sldId id="304" r:id="rId17"/>
    <p:sldId id="305" r:id="rId18"/>
    <p:sldId id="308" r:id="rId19"/>
    <p:sldId id="307" r:id="rId20"/>
    <p:sldId id="309" r:id="rId21"/>
    <p:sldId id="310" r:id="rId22"/>
    <p:sldId id="316" r:id="rId23"/>
    <p:sldId id="295" r:id="rId24"/>
  </p:sldIdLst>
  <p:sldSz cx="12192000" cy="6858000"/>
  <p:notesSz cx="6858000" cy="9144000"/>
  <p:embeddedFontLst>
    <p:embeddedFont>
      <p:font typeface="Roboto Condensed Light" panose="020F0302020204030204" pitchFamily="34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BBB5"/>
    <a:srgbClr val="CBC7C2"/>
    <a:srgbClr val="0493A6"/>
    <a:srgbClr val="DF6869"/>
    <a:srgbClr val="006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41"/>
    <p:restoredTop sz="51770" autoAdjust="0"/>
  </p:normalViewPr>
  <p:slideViewPr>
    <p:cSldViewPr snapToGrid="0" snapToObjects="1">
      <p:cViewPr varScale="1">
        <p:scale>
          <a:sx n="79" d="100"/>
          <a:sy n="79" d="100"/>
        </p:scale>
        <p:origin x="32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5144E-7330-442B-8AA6-DA147BD0B926}" type="datetimeFigureOut">
              <a:rPr lang="en-AU" smtClean="0"/>
              <a:t>11/3/2025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4D902-3A65-471B-B095-70635F07C3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188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D902-3A65-471B-B095-70635F07C3FE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9609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1887F-AA83-FB95-9BDE-9D6F2D576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71C274-828B-4E83-D1C9-E9729441B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695BFA-E40D-F9A4-272D-547D60D34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D0F4C-657C-23F4-22FA-28DDD4F914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1C01-BCC6-4D6C-B0B3-6569ECBA63BF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0437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18061-91ED-DF95-3E7F-E4174B2C9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45FFB-4683-1189-D26B-7DC2312CD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DC01D6-DFE0-C398-0B48-9565BBB7D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2B7B1-C00B-91E7-4607-300EE52B25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1C01-BCC6-4D6C-B0B3-6569ECBA63BF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6913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C0AA2-6E20-044D-497F-8DD303821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F04C7B-6A4F-4307-4135-355F2F6C0E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DFD812-34E3-6AAB-4832-64ADFDF820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83774-ECE5-682C-036E-CAEFCD4EFE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1C01-BCC6-4D6C-B0B3-6569ECBA63BF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3755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2F945-7AFD-5B86-7A92-AB0E98E24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4DB30E-3BB2-07D6-B691-E6D414EE0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BE312B-4BDA-D993-F46F-3274354038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4F748-BF32-7FEB-262D-FA5838DD1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1C01-BCC6-4D6C-B0B3-6569ECBA63BF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7315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11F7F-B221-6B2E-855B-A05775AA9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D4D37C-A627-2229-A673-DCA487C826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030F92-4BC6-8D73-AF31-F39D53E2A4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FFD43-AFE7-50E6-D06D-B1B7361CC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1C01-BCC6-4D6C-B0B3-6569ECBA63BF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0943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DD64B-CF48-C2B2-42F0-D90F22E3F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88673F-BD95-082F-7B20-E206496DBF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8CF4BD-4B61-7FBD-DDAA-B0F1907604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0050" indent="-400050">
              <a:buAutoNum type="romanLcParenBoth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13ECA-0919-65AA-5837-39A7259C47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1C01-BCC6-4D6C-B0B3-6569ECBA63BF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75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5B8A6-0CED-BB09-77AF-504083536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5A44ED-98A7-A3C8-AABE-4C49CFAF3A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AF2009-8B93-9E49-EF4E-EA97C3C23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743E3-2B8E-CA75-9C4C-20D2CBDB3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1C01-BCC6-4D6C-B0B3-6569ECBA63BF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1675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A0C2E-74D7-9916-7B4D-576205837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B0240E-8647-1FB0-6536-DD067607CB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CB6242-40E8-9C5F-6DEA-853C453BE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31B25-6683-F70A-8509-365027F6CC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1C01-BCC6-4D6C-B0B3-6569ECBA63BF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583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2401B-0057-A72A-B2A2-ADDA9238E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1B483-C820-8421-FAC4-8E513EC4A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9A0D21-596F-C027-C9D9-4587002E1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96E90-EAC1-F482-C50B-C038A680B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1C01-BCC6-4D6C-B0B3-6569ECBA63BF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5377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2CB70-AE56-B442-BC67-E00E62833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8F2FFC-08B0-3DB8-D176-F794106E1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E8F8F-4C21-41BB-3FA1-4BF903A39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dirty="0">
              <a:effectLst/>
              <a:latin typeface="LinLibertine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347A8-60C7-5459-6BAC-56FF2C7F04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1C01-BCC6-4D6C-B0B3-6569ECBA63BF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433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E1680-1061-C9D9-E802-256A49051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00F1DD-8037-5B2D-70E6-733291264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1E214C-EA31-CA6B-B975-0A2B0F44A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FB699-DF24-E44D-DB5F-0DA7665F95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1C01-BCC6-4D6C-B0B3-6569ECBA63B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84892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63088-707D-F204-C68C-8DF1878D1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D31EFB-F82D-F5A8-EC11-1EF2CD1A18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A112A1-CAFC-AC90-BFE7-89D4F909A6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5A9DD-77B0-D93C-9704-54F56C867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1C01-BCC6-4D6C-B0B3-6569ECBA63BF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5712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EED91-7EF2-0D49-FDFA-25AF4F777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ECB385-FAC6-327E-62CC-F916DC89EF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AB0F0-95B8-7F26-6428-0ABF0361D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7F77A-1DCC-1E12-E2F8-CF12C93562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1C01-BCC6-4D6C-B0B3-6569ECBA63BF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0926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89D1D-99D6-674E-33F7-831ACBDBB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A9059-FE0C-99DF-F685-2526E0156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D2598F-116A-C8C4-8929-88B77259EE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B9B90-39E4-FF8B-5BF3-220CCBADB1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1C01-BCC6-4D6C-B0B3-6569ECBA63BF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97340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1C01-BCC6-4D6C-B0B3-6569ECBA63BF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7154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1C01-BCC6-4D6C-B0B3-6569ECBA63B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3949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15923-0444-92F6-17EE-C722390C3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76FA0C-8FDF-29D8-09CC-62AB4BB58F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939BCA-4FF2-ABA2-F2B1-AB9D74F1ED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ACBB4-EB90-716E-38AE-5A088E5DD7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1C01-BCC6-4D6C-B0B3-6569ECBA63B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7116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F68C6-4188-BC22-D8FB-4C7BF699E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771A23-1674-3A75-FB4A-00F683C633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17688-51DA-38AB-CABF-16F9F411A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CFCDF-9DA2-0B31-E82F-D2EE960B15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1C01-BCC6-4D6C-B0B3-6569ECBA63B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9887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42FA0-1F1E-7EBA-5EC6-5D73632B0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C719DC-5F29-47C6-5790-1286129E2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096E18-523E-47CD-0908-4A7243E7A5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18541-675A-DEA4-B77B-54D8525E3C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1C01-BCC6-4D6C-B0B3-6569ECBA63B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2332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61EBD-1C1F-AB93-1952-737101ABA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24FF5-2CF7-9506-870D-FE4240E7B9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18B649-FA01-74B2-1C61-FEB1F09E5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060E3-B4B0-9150-B6C2-7305AA8042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1C01-BCC6-4D6C-B0B3-6569ECBA63B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6941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86C89-4D6D-BF62-1282-944876741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00B4F0-7F92-A6DE-C064-2B7166E9D1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FA8AC7-9CB2-C5F7-5CFA-88E6D9943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AA05A-64C9-8C4A-36E8-52E9C02624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1C01-BCC6-4D6C-B0B3-6569ECBA63B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8369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4483C-4102-9300-E73D-C7ECDD722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B3097D-4423-0838-D579-8510287F89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D68D03-CD51-D0D3-BDA6-E330D42AC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8A265-7ACD-5B25-EC37-0AFBC3094F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1C01-BCC6-4D6C-B0B3-6569ECBA63BF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2743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AM title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4789C6-53AE-904B-A52E-65FDC78258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22" t="35586" r="9122" b="35586"/>
          <a:stretch/>
        </p:blipFill>
        <p:spPr>
          <a:xfrm>
            <a:off x="959005" y="4829956"/>
            <a:ext cx="4939989" cy="979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7485A4-C3F4-174D-9F87-6B809562D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9122" t="35586" r="9122" b="35586"/>
          <a:stretch/>
        </p:blipFill>
        <p:spPr>
          <a:xfrm>
            <a:off x="959005" y="4829956"/>
            <a:ext cx="4939989" cy="97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30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AM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96BAC1-FE0A-A54A-948C-70181E36F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7" t="34327" r="7947" b="34327"/>
          <a:stretch/>
        </p:blipFill>
        <p:spPr>
          <a:xfrm>
            <a:off x="927847" y="4857749"/>
            <a:ext cx="4554094" cy="954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2301EF-75A5-F44A-9766-6A0B36E4D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390"/>
          <a:stretch/>
        </p:blipFill>
        <p:spPr>
          <a:xfrm>
            <a:off x="11264152" y="0"/>
            <a:ext cx="92784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22C9AC-5EA5-6041-814E-501D1BD976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47" t="34327" r="7947" b="34327"/>
          <a:stretch/>
        </p:blipFill>
        <p:spPr>
          <a:xfrm>
            <a:off x="927847" y="4857749"/>
            <a:ext cx="4554094" cy="9547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87D015-3A97-1049-A99C-7304909278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92390"/>
          <a:stretch/>
        </p:blipFill>
        <p:spPr>
          <a:xfrm>
            <a:off x="11264152" y="0"/>
            <a:ext cx="9278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5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AM bas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2301EF-75A5-F44A-9766-6A0B36E4D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390"/>
          <a:stretch/>
        </p:blipFill>
        <p:spPr>
          <a:xfrm>
            <a:off x="11264152" y="0"/>
            <a:ext cx="92784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5FB803-067F-9041-81F2-D40DB99F7D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47" t="35687" r="17647" b="35687"/>
          <a:stretch/>
        </p:blipFill>
        <p:spPr>
          <a:xfrm>
            <a:off x="457200" y="6064622"/>
            <a:ext cx="1404878" cy="3496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277755-0EF0-E74E-BA78-EF2FC4031F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2390"/>
          <a:stretch/>
        </p:blipFill>
        <p:spPr>
          <a:xfrm>
            <a:off x="11264152" y="0"/>
            <a:ext cx="927847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42549F-308B-E64E-858E-30F872CF58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647" t="35687" r="17647" b="35687"/>
          <a:stretch/>
        </p:blipFill>
        <p:spPr>
          <a:xfrm>
            <a:off x="457200" y="6064622"/>
            <a:ext cx="1404878" cy="34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43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AM end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4789C6-53AE-904B-A52E-65FDC78258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22" t="35586" r="9122" b="35586"/>
          <a:stretch/>
        </p:blipFill>
        <p:spPr>
          <a:xfrm>
            <a:off x="4001183" y="5193939"/>
            <a:ext cx="4189634" cy="830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AC4FCF-CCED-994A-9107-C9BD772ED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9122" t="35586" r="9122" b="35586"/>
          <a:stretch/>
        </p:blipFill>
        <p:spPr>
          <a:xfrm>
            <a:off x="4001183" y="5193939"/>
            <a:ext cx="4189634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5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AM end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96BAC1-FE0A-A54A-948C-70181E36F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7" t="34327" r="7947" b="34327"/>
          <a:stretch/>
        </p:blipFill>
        <p:spPr>
          <a:xfrm>
            <a:off x="3818952" y="4965325"/>
            <a:ext cx="4554094" cy="954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2301EF-75A5-F44A-9766-6A0B36E4D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" r="2" b="91421"/>
          <a:stretch/>
        </p:blipFill>
        <p:spPr>
          <a:xfrm>
            <a:off x="0" y="6269679"/>
            <a:ext cx="12191999" cy="588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BCDA6D-48E0-A745-916D-5EAF7E0E0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47" t="34327" r="7947" b="34327"/>
          <a:stretch/>
        </p:blipFill>
        <p:spPr>
          <a:xfrm>
            <a:off x="3818952" y="4965325"/>
            <a:ext cx="4554094" cy="9547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B8CA76-FE89-C546-ACA0-AA59347C3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" r="2" b="91421"/>
          <a:stretch/>
        </p:blipFill>
        <p:spPr>
          <a:xfrm>
            <a:off x="0" y="6269679"/>
            <a:ext cx="12191999" cy="58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77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928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1" r:id="rId3"/>
    <p:sldLayoutId id="2147483660" r:id="rId4"/>
    <p:sldLayoutId id="2147483662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campusontario.pressbooks.pub/researchmethodsandethics/chapter/key-takeaways-5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campusontario.pressbooks.pub/researchmethodsandethics/chapter/key-takeaways-5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redirect?url=aHR0cHM6Ly9zaHV0dGVyc3RvY2suN2Vlci5uZXQvYy81MTU5NTA3LzE5MDY4OTcvMTMwNT9zaGFyZWRJZD13d3cuZnJlZXBpay5jb20mc3ViSWQxPXNycCZzdWJJZDI9Zmx1JTIwY2FydG9vbiUyMGljb25zJTIwc2V0JnN1YklkMz1HQTEuMS4xODcyOTA2ODc3LjE3MTI4MzE1MTUmdT1odHRwcyUzQSUyRiUyRnd3dy5zaHV0dGVyc3RvY2suY29tJTJGaW1hZ2UtcGhvdG8lMkZmbHUtZGlzZWFzZS1zeW1wdG9tcy1pbGwta2lkLWJveS0yMDI0MjY5Mjk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422A6E-5490-5E43-B001-F062923E03C3}"/>
              </a:ext>
            </a:extLst>
          </p:cNvPr>
          <p:cNvSpPr txBox="1"/>
          <p:nvPr/>
        </p:nvSpPr>
        <p:spPr>
          <a:xfrm>
            <a:off x="1490654" y="3145221"/>
            <a:ext cx="92106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Kaixun Yang</a:t>
            </a:r>
            <a:r>
              <a:rPr lang="en-GB" sz="2000" baseline="30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1</a:t>
            </a:r>
            <a:r>
              <a:rPr lang="en-GB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Mladen Raković</a:t>
            </a:r>
            <a:r>
              <a:rPr lang="en-GB" sz="2000" baseline="30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1</a:t>
            </a:r>
            <a:r>
              <a:rPr lang="en-GB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</a:t>
            </a:r>
            <a:r>
              <a:rPr lang="en-AU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Zhiping Liang</a:t>
            </a:r>
            <a:r>
              <a:rPr lang="en-AU" sz="2000" baseline="30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1</a:t>
            </a:r>
            <a:r>
              <a:rPr lang="en-GB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</a:t>
            </a:r>
            <a:r>
              <a:rPr lang="en-AU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Lixiang Yan</a:t>
            </a:r>
            <a:r>
              <a:rPr lang="en-AU" sz="2000" baseline="30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1</a:t>
            </a:r>
            <a:r>
              <a:rPr lang="en-GB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</a:t>
            </a:r>
            <a:r>
              <a:rPr lang="en-AU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Zijie Zeng</a:t>
            </a:r>
            <a:r>
              <a:rPr lang="en-AU" sz="2000" baseline="30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1</a:t>
            </a:r>
            <a:r>
              <a:rPr lang="en-GB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</a:t>
            </a:r>
            <a:r>
              <a:rPr lang="en-AU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Yizhou Fan</a:t>
            </a:r>
            <a:r>
              <a:rPr lang="en-AU" sz="2000" baseline="30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</a:t>
            </a:r>
            <a:r>
              <a:rPr lang="en-GB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Dragan Gašević</a:t>
            </a:r>
            <a:r>
              <a:rPr lang="en-GB" sz="2000" baseline="30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1</a:t>
            </a:r>
            <a:r>
              <a:rPr lang="en-GB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Guanliang Chen</a:t>
            </a:r>
            <a:r>
              <a:rPr lang="en-GB" sz="2000" baseline="30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1</a:t>
            </a:r>
          </a:p>
          <a:p>
            <a:pPr algn="ctr"/>
            <a:endParaRPr lang="en-GB" sz="20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algn="ctr"/>
            <a:r>
              <a:rPr lang="en-GB" sz="2000" baseline="30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1</a:t>
            </a:r>
            <a:r>
              <a:rPr lang="en-GB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Centre for Learning Analytics Monash, Monash University, Melbourne, Australia</a:t>
            </a:r>
          </a:p>
          <a:p>
            <a:pPr algn="ctr"/>
            <a:r>
              <a:rPr lang="en-GB" sz="2000" baseline="30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</a:t>
            </a:r>
            <a:r>
              <a:rPr lang="en-GB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Graduate School of Education, Peking University, Beijing, China</a:t>
            </a:r>
          </a:p>
          <a:p>
            <a:pPr algn="ctr"/>
            <a:endParaRPr lang="en-GB" sz="20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766A3-66C2-E241-833A-64991CFBBC98}"/>
              </a:ext>
            </a:extLst>
          </p:cNvPr>
          <p:cNvSpPr txBox="1"/>
          <p:nvPr/>
        </p:nvSpPr>
        <p:spPr>
          <a:xfrm>
            <a:off x="1203069" y="1390895"/>
            <a:ext cx="97858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dirty="0">
                <a:solidFill>
                  <a:srgbClr val="006DAD"/>
                </a:solidFill>
                <a:latin typeface="Roboto Condensed Light" panose="02000000000000000000" pitchFamily="2" charset="0"/>
                <a:cs typeface="Roboto" panose="02000000000000000000" pitchFamily="2" charset="0"/>
              </a:rPr>
              <a:t>Modifying AI, Enhancing Essays: How Active Engagement with Generative AI Boosts Writing Quality </a:t>
            </a:r>
          </a:p>
          <a:p>
            <a:pPr algn="ctr"/>
            <a:endParaRPr lang="en-GB" sz="3600" kern="1200" dirty="0">
              <a:solidFill>
                <a:srgbClr val="006DAD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7145A3-5270-4DCF-8CA1-0B225B09A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80" y="5032550"/>
            <a:ext cx="2517949" cy="80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304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4BF65-ABB8-2696-583E-0C2D74EFD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0092B6-E980-D94C-D012-8B5925FD0219}"/>
              </a:ext>
            </a:extLst>
          </p:cNvPr>
          <p:cNvSpPr txBox="1"/>
          <p:nvPr/>
        </p:nvSpPr>
        <p:spPr>
          <a:xfrm>
            <a:off x="457199" y="1090086"/>
            <a:ext cx="10484427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AU" sz="2000" b="1" dirty="0">
                <a:latin typeface="Arial" panose="020B0604020202020204" pitchFamily="34" charset="0"/>
                <a:cs typeface="Arial" panose="020B0604020202020204" pitchFamily="34" charset="0"/>
              </a:rPr>
              <a:t>Identification Techniques - 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Reduce causal </a:t>
            </a:r>
            <a:r>
              <a:rPr lang="en-AU" sz="2000" dirty="0" err="1">
                <a:latin typeface="Arial" panose="020B0604020202020204" pitchFamily="34" charset="0"/>
                <a:cs typeface="Arial" panose="020B0604020202020204" pitchFamily="34" charset="0"/>
              </a:rPr>
              <a:t>estimands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 into statistical </a:t>
            </a:r>
            <a:r>
              <a:rPr lang="en-AU" sz="2000" dirty="0" err="1">
                <a:latin typeface="Arial" panose="020B0604020202020204" pitchFamily="34" charset="0"/>
                <a:cs typeface="Arial" panose="020B0604020202020204" pitchFamily="34" charset="0"/>
              </a:rPr>
              <a:t>estimands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 (i.e., estimated from observed data). </a:t>
            </a:r>
          </a:p>
          <a:p>
            <a:pPr algn="just"/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Back-door criterion </a:t>
            </a:r>
          </a:p>
          <a:p>
            <a:pPr algn="just"/>
            <a:endParaRPr lang="en-AU" dirty="0"/>
          </a:p>
          <a:p>
            <a:pPr algn="just"/>
            <a:endParaRPr lang="en-AU" sz="1800" b="1" dirty="0">
              <a:effectLst/>
              <a:latin typeface="LinLibertineT"/>
            </a:endParaRPr>
          </a:p>
          <a:p>
            <a:pPr algn="just"/>
            <a:endParaRPr lang="en-AU" b="1" dirty="0">
              <a:latin typeface="LinLibertineT"/>
            </a:endParaRPr>
          </a:p>
          <a:p>
            <a:pPr algn="just"/>
            <a:endParaRPr lang="en-AU" sz="1800" b="1" dirty="0">
              <a:effectLst/>
              <a:latin typeface="LinLibertine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BB87F-A28D-7650-D2D1-4DFD4E9076B1}"/>
              </a:ext>
            </a:extLst>
          </p:cNvPr>
          <p:cNvSpPr txBox="1"/>
          <p:nvPr/>
        </p:nvSpPr>
        <p:spPr>
          <a:xfrm>
            <a:off x="457200" y="443755"/>
            <a:ext cx="6467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6DAD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" panose="02000000000000000000" pitchFamily="2" charset="0"/>
              </a:rPr>
              <a:t>METHODOLOGY</a:t>
            </a:r>
            <a:endParaRPr lang="en-GB" sz="3600" kern="1200" dirty="0">
              <a:solidFill>
                <a:srgbClr val="006DAD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ABED2-3E4A-F2E6-9780-233A546975E2}"/>
              </a:ext>
            </a:extLst>
          </p:cNvPr>
          <p:cNvGrpSpPr/>
          <p:nvPr/>
        </p:nvGrpSpPr>
        <p:grpSpPr>
          <a:xfrm>
            <a:off x="2684318" y="2506848"/>
            <a:ext cx="5669973" cy="3261066"/>
            <a:chOff x="2684318" y="2506848"/>
            <a:chExt cx="5669973" cy="3261066"/>
          </a:xfrm>
        </p:grpSpPr>
        <p:pic>
          <p:nvPicPr>
            <p:cNvPr id="4098" name="Picture 2" descr="LGAimers] Calculating Causal Effect(인과추론 계산법) &amp; BackDoor criterion">
              <a:extLst>
                <a:ext uri="{FF2B5EF4-FFF2-40B4-BE49-F238E27FC236}">
                  <a16:creationId xmlns:a16="http://schemas.microsoft.com/office/drawing/2014/main" id="{79786C8F-BCA8-A0A2-6DB3-66ACB7DED8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085" r="811"/>
            <a:stretch/>
          </p:blipFill>
          <p:spPr bwMode="auto">
            <a:xfrm>
              <a:off x="2684318" y="3982810"/>
              <a:ext cx="5669973" cy="1604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C922F8-A500-A16C-E59E-907592337AA3}"/>
                </a:ext>
              </a:extLst>
            </p:cNvPr>
            <p:cNvSpPr txBox="1"/>
            <p:nvPr/>
          </p:nvSpPr>
          <p:spPr>
            <a:xfrm>
              <a:off x="3473057" y="3428812"/>
              <a:ext cx="1330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Treatment 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C5075C-F5F5-AE46-6677-5C129A2B73E6}"/>
                </a:ext>
              </a:extLst>
            </p:cNvPr>
            <p:cNvSpPr txBox="1"/>
            <p:nvPr/>
          </p:nvSpPr>
          <p:spPr>
            <a:xfrm>
              <a:off x="6087203" y="3428812"/>
              <a:ext cx="1211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Outcome 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88B9FD-D540-A357-44B6-4A90717DBDCE}"/>
                </a:ext>
              </a:extLst>
            </p:cNvPr>
            <p:cNvSpPr txBox="1"/>
            <p:nvPr/>
          </p:nvSpPr>
          <p:spPr>
            <a:xfrm>
              <a:off x="4713124" y="2506848"/>
              <a:ext cx="1464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Confounder Z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7CB63E5-D6BF-EA16-882B-17AE590F1717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4803165" y="3613478"/>
              <a:ext cx="12840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9B44157-A3B3-D5CE-6EBA-F0389D827A50}"/>
                </a:ext>
              </a:extLst>
            </p:cNvPr>
            <p:cNvCxnSpPr>
              <a:cxnSpLocks/>
              <a:stCxn id="11" idx="2"/>
              <a:endCxn id="7" idx="0"/>
            </p:cNvCxnSpPr>
            <p:nvPr/>
          </p:nvCxnSpPr>
          <p:spPr>
            <a:xfrm flipH="1">
              <a:off x="4138111" y="2876180"/>
              <a:ext cx="1307073" cy="552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2AA380E-84D3-9063-3527-E445F2B2C504}"/>
                </a:ext>
              </a:extLst>
            </p:cNvPr>
            <p:cNvCxnSpPr>
              <a:cxnSpLocks/>
              <a:stCxn id="11" idx="2"/>
              <a:endCxn id="8" idx="0"/>
            </p:cNvCxnSpPr>
            <p:nvPr/>
          </p:nvCxnSpPr>
          <p:spPr>
            <a:xfrm>
              <a:off x="5445184" y="2876180"/>
              <a:ext cx="1247910" cy="552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261CAC8-4A67-4812-32F9-1C7D40EC57F6}"/>
                </a:ext>
              </a:extLst>
            </p:cNvPr>
            <p:cNvSpPr txBox="1"/>
            <p:nvPr/>
          </p:nvSpPr>
          <p:spPr>
            <a:xfrm>
              <a:off x="4276274" y="5506304"/>
              <a:ext cx="24860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Source: https://</a:t>
              </a:r>
              <a:r>
                <a:rPr lang="en-US" sz="1100" dirty="0" err="1"/>
                <a:t>secundo.tistory.com</a:t>
              </a:r>
              <a:r>
                <a:rPr lang="en-US" sz="1100" dirty="0"/>
                <a:t>/86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901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3"/>
    </mc:Choice>
    <mc:Fallback xmlns="">
      <p:transition spd="slow" advTm="8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5B299-ED9B-7BC5-1868-38932CA77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620F3E-E352-A392-5128-B92C17BC2B86}"/>
              </a:ext>
            </a:extLst>
          </p:cNvPr>
          <p:cNvSpPr txBox="1"/>
          <p:nvPr/>
        </p:nvSpPr>
        <p:spPr>
          <a:xfrm>
            <a:off x="457200" y="443755"/>
            <a:ext cx="6467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6DAD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" panose="02000000000000000000" pitchFamily="2" charset="0"/>
              </a:rPr>
              <a:t>METHODOLOGY</a:t>
            </a:r>
            <a:endParaRPr lang="en-GB" sz="3600" kern="1200" dirty="0">
              <a:solidFill>
                <a:srgbClr val="006DAD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E7B83-7C76-8265-5310-B3E426FA69ED}"/>
              </a:ext>
            </a:extLst>
          </p:cNvPr>
          <p:cNvSpPr txBox="1"/>
          <p:nvPr/>
        </p:nvSpPr>
        <p:spPr>
          <a:xfrm>
            <a:off x="457200" y="1090086"/>
            <a:ext cx="1041794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AU" sz="2000" b="1" dirty="0">
                <a:latin typeface="Arial" panose="020B0604020202020204" pitchFamily="34" charset="0"/>
                <a:cs typeface="Arial" panose="020B0604020202020204" pitchFamily="34" charset="0"/>
              </a:rPr>
              <a:t>Estimation Methods - X-Learner</a:t>
            </a:r>
          </a:p>
          <a:p>
            <a:pPr algn="just"/>
            <a:endParaRPr lang="en-AU" b="1" dirty="0">
              <a:latin typeface="LinLibertineT"/>
            </a:endParaRPr>
          </a:p>
          <a:p>
            <a:pPr algn="just"/>
            <a:endParaRPr lang="en-AU" b="1" dirty="0">
              <a:latin typeface="LinLibertineT"/>
            </a:endParaRPr>
          </a:p>
          <a:p>
            <a:pPr algn="just"/>
            <a:endParaRPr lang="en-AU" b="1" dirty="0">
              <a:latin typeface="LinLibertineT"/>
            </a:endParaRPr>
          </a:p>
          <a:p>
            <a:endParaRPr lang="en-AU" sz="1800" dirty="0">
              <a:effectLst/>
              <a:latin typeface="LinLibertineT"/>
            </a:endParaRPr>
          </a:p>
          <a:p>
            <a:endParaRPr lang="en-AU" sz="1800" dirty="0">
              <a:effectLst/>
              <a:latin typeface="LinLibertine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7F323D-677B-E06B-DF9E-58EF57A752EE}"/>
              </a:ext>
            </a:extLst>
          </p:cNvPr>
          <p:cNvGrpSpPr/>
          <p:nvPr/>
        </p:nvGrpSpPr>
        <p:grpSpPr>
          <a:xfrm>
            <a:off x="1902545" y="1522906"/>
            <a:ext cx="8685791" cy="4891339"/>
            <a:chOff x="1902545" y="1522906"/>
            <a:chExt cx="8685791" cy="48913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723CD4-8119-B0FC-8715-306D43D4F47B}"/>
                </a:ext>
              </a:extLst>
            </p:cNvPr>
            <p:cNvSpPr txBox="1"/>
            <p:nvPr/>
          </p:nvSpPr>
          <p:spPr>
            <a:xfrm>
              <a:off x="1902545" y="6014135"/>
              <a:ext cx="86857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1000" dirty="0" err="1">
                  <a:solidFill>
                    <a:srgbClr val="222222"/>
                  </a:solidFill>
                  <a:highlight>
                    <a:srgbClr val="FFFFFF"/>
                  </a:highlight>
                  <a:latin typeface="Arial" panose="020B0604020202020204" pitchFamily="34" charset="0"/>
                </a:rPr>
                <a:t>Künzel</a:t>
              </a:r>
              <a:r>
                <a:rPr lang="en-AU" sz="1000" dirty="0">
                  <a:solidFill>
                    <a:srgbClr val="222222"/>
                  </a:solidFill>
                  <a:highlight>
                    <a:srgbClr val="FFFFFF"/>
                  </a:highlight>
                  <a:latin typeface="Arial" panose="020B0604020202020204" pitchFamily="34" charset="0"/>
                </a:rPr>
                <a:t>, </a:t>
              </a:r>
              <a:r>
                <a:rPr lang="en-AU" sz="1000" dirty="0" err="1">
                  <a:solidFill>
                    <a:srgbClr val="222222"/>
                  </a:solidFill>
                  <a:highlight>
                    <a:srgbClr val="FFFFFF"/>
                  </a:highlight>
                  <a:latin typeface="Arial" panose="020B0604020202020204" pitchFamily="34" charset="0"/>
                </a:rPr>
                <a:t>Sören</a:t>
              </a:r>
              <a:r>
                <a:rPr lang="en-AU" sz="1000" dirty="0">
                  <a:solidFill>
                    <a:srgbClr val="222222"/>
                  </a:solidFill>
                  <a:highlight>
                    <a:srgbClr val="FFFFFF"/>
                  </a:highlight>
                  <a:latin typeface="Arial" panose="020B0604020202020204" pitchFamily="34" charset="0"/>
                </a:rPr>
                <a:t> R., et al. "</a:t>
              </a:r>
              <a:r>
                <a:rPr lang="en-AU" sz="1000" dirty="0" err="1">
                  <a:solidFill>
                    <a:srgbClr val="222222"/>
                  </a:solidFill>
                  <a:highlight>
                    <a:srgbClr val="FFFFFF"/>
                  </a:highlight>
                  <a:latin typeface="Arial" panose="020B0604020202020204" pitchFamily="34" charset="0"/>
                </a:rPr>
                <a:t>Metalearners</a:t>
              </a:r>
              <a:r>
                <a:rPr lang="en-AU" sz="1000" dirty="0">
                  <a:solidFill>
                    <a:srgbClr val="222222"/>
                  </a:solidFill>
                  <a:highlight>
                    <a:srgbClr val="FFFFFF"/>
                  </a:highlight>
                  <a:latin typeface="Arial" panose="020B0604020202020204" pitchFamily="34" charset="0"/>
                </a:rPr>
                <a:t> for estimating heterogeneous treatment effects using machine learning." Proceedings of the national academy of sciences 116.10 (2019): 4156-4165.</a:t>
              </a:r>
              <a:endParaRPr lang="en-US" sz="10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endParaRPr>
            </a:p>
          </p:txBody>
        </p:sp>
        <p:pic>
          <p:nvPicPr>
            <p:cNvPr id="5" name="Picture 4" descr="A table of math equations&#10;&#10;AI-generated content may be incorrect.">
              <a:extLst>
                <a:ext uri="{FF2B5EF4-FFF2-40B4-BE49-F238E27FC236}">
                  <a16:creationId xmlns:a16="http://schemas.microsoft.com/office/drawing/2014/main" id="{4E12FB15-CEAB-EC65-C4EF-2D53A9167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7995" y="1522906"/>
              <a:ext cx="4595452" cy="424500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4FC32D3-4569-6C0B-650D-486FDD9C8285}"/>
              </a:ext>
            </a:extLst>
          </p:cNvPr>
          <p:cNvSpPr txBox="1"/>
          <p:nvPr/>
        </p:nvSpPr>
        <p:spPr>
          <a:xfrm>
            <a:off x="1955344" y="2767280"/>
            <a:ext cx="686075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 figures out how much a treatment helps each one by smartly guessing their missing outcome, learning from similar people, and combining the results to get a better estimate.</a:t>
            </a:r>
            <a:endParaRPr lang="en-US" sz="2000" dirty="0">
              <a:solidFill>
                <a:schemeClr val="bg1"/>
              </a:solidFill>
              <a:highlight>
                <a:srgbClr val="00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02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3"/>
    </mc:Choice>
    <mc:Fallback xmlns="">
      <p:transition spd="slow" advTm="8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6CD52-B4CE-4514-5293-BD3E831D4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29CF77-2AA4-CDC3-F3F5-F68EA2DC8972}"/>
              </a:ext>
            </a:extLst>
          </p:cNvPr>
          <p:cNvSpPr txBox="1"/>
          <p:nvPr/>
        </p:nvSpPr>
        <p:spPr>
          <a:xfrm>
            <a:off x="457200" y="443755"/>
            <a:ext cx="6467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6DAD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" panose="02000000000000000000" pitchFamily="2" charset="0"/>
              </a:rPr>
              <a:t>METHODOLOGY</a:t>
            </a:r>
            <a:endParaRPr lang="en-GB" sz="3600" kern="1200" dirty="0">
              <a:solidFill>
                <a:srgbClr val="006DAD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0B0C6-8BDF-B4F4-A926-472002A96E04}"/>
              </a:ext>
            </a:extLst>
          </p:cNvPr>
          <p:cNvSpPr txBox="1"/>
          <p:nvPr/>
        </p:nvSpPr>
        <p:spPr>
          <a:xfrm>
            <a:off x="457200" y="1090086"/>
            <a:ext cx="10417946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AU" sz="2000" b="1" dirty="0">
                <a:latin typeface="Arial" panose="020B0604020202020204" pitchFamily="34" charset="0"/>
                <a:cs typeface="Arial" panose="020B0604020202020204" pitchFamily="34" charset="0"/>
              </a:rPr>
              <a:t>Estimation Metrics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ATE (Average Treatment Effect)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ITE (Individual Treatment Effect)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A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AU" sz="2000" b="1" dirty="0">
                <a:latin typeface="Arial" panose="020B0604020202020204" pitchFamily="34" charset="0"/>
                <a:cs typeface="Arial" panose="020B0604020202020204" pitchFamily="34" charset="0"/>
              </a:rPr>
              <a:t>ATE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 gives the </a:t>
            </a:r>
            <a:r>
              <a:rPr lang="en-AU" sz="2000" b="1" dirty="0">
                <a:latin typeface="Arial" panose="020B0604020202020204" pitchFamily="34" charset="0"/>
                <a:cs typeface="Arial" panose="020B0604020202020204" pitchFamily="34" charset="0"/>
              </a:rPr>
              <a:t>big picture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 (overall impact).</a:t>
            </a:r>
          </a:p>
          <a:p>
            <a:pPr algn="just"/>
            <a:r>
              <a:rPr lang="en-AU" sz="2000" b="1" dirty="0">
                <a:latin typeface="Arial" panose="020B0604020202020204" pitchFamily="34" charset="0"/>
                <a:cs typeface="Arial" panose="020B0604020202020204" pitchFamily="34" charset="0"/>
              </a:rPr>
              <a:t>ITE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AU" sz="2000" b="1" dirty="0">
                <a:latin typeface="Arial" panose="020B0604020202020204" pitchFamily="34" charset="0"/>
                <a:cs typeface="Arial" panose="020B0604020202020204" pitchFamily="34" charset="0"/>
              </a:rPr>
              <a:t>personalized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 (effect for each individual).</a:t>
            </a:r>
          </a:p>
          <a:p>
            <a:pPr algn="just"/>
            <a:endParaRPr lang="en-A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AU" sz="2000" b="1" dirty="0">
                <a:latin typeface="Arial" panose="020B0604020202020204" pitchFamily="34" charset="0"/>
                <a:cs typeface="Arial" panose="020B0604020202020204" pitchFamily="34" charset="0"/>
              </a:rPr>
              <a:t>Refutation Tests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Random Common Cause (RCC)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Placebo Treatment Refuter (Placebo)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Data Subset Refuter (DSR)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To further investigate the extent to which different confounders impact ITE, we generated </a:t>
            </a:r>
            <a:r>
              <a:rPr lang="en-AU" sz="2000" b="1" dirty="0">
                <a:latin typeface="Arial" panose="020B0604020202020204" pitchFamily="34" charset="0"/>
                <a:cs typeface="Arial" panose="020B0604020202020204" pitchFamily="34" charset="0"/>
              </a:rPr>
              <a:t>SHAP (</a:t>
            </a:r>
            <a:r>
              <a:rPr lang="en-A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SHapley</a:t>
            </a:r>
            <a:r>
              <a:rPr lang="en-AU" sz="2000" b="1" dirty="0">
                <a:latin typeface="Arial" panose="020B0604020202020204" pitchFamily="34" charset="0"/>
                <a:cs typeface="Arial" panose="020B0604020202020204" pitchFamily="34" charset="0"/>
              </a:rPr>
              <a:t> Additive </a:t>
            </a:r>
            <a:r>
              <a:rPr lang="en-A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exPlanations</a:t>
            </a:r>
            <a:r>
              <a:rPr lang="en-AU" sz="20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A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beeswarm</a:t>
            </a:r>
            <a:r>
              <a:rPr lang="en-AU" sz="2000" b="1" dirty="0">
                <a:latin typeface="Arial" panose="020B0604020202020204" pitchFamily="34" charset="0"/>
                <a:cs typeface="Arial" panose="020B0604020202020204" pitchFamily="34" charset="0"/>
              </a:rPr>
              <a:t> plots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 to visualise the varying importance of confounders.</a:t>
            </a:r>
          </a:p>
          <a:p>
            <a:endParaRPr lang="en-AU" dirty="0"/>
          </a:p>
          <a:p>
            <a:r>
              <a:rPr lang="en-AU" dirty="0"/>
              <a:t> </a:t>
            </a:r>
          </a:p>
          <a:p>
            <a:pPr algn="just"/>
            <a:endParaRPr lang="en-AU" dirty="0"/>
          </a:p>
          <a:p>
            <a:pPr algn="just"/>
            <a:endParaRPr lang="en-AU" b="1" dirty="0">
              <a:latin typeface="LinLibertineT"/>
            </a:endParaRPr>
          </a:p>
          <a:p>
            <a:pPr algn="just"/>
            <a:endParaRPr lang="en-AU" b="1" dirty="0">
              <a:latin typeface="LinLibertineT"/>
            </a:endParaRPr>
          </a:p>
          <a:p>
            <a:pPr algn="just"/>
            <a:endParaRPr lang="en-AU" b="1" dirty="0">
              <a:latin typeface="LinLibertineT"/>
            </a:endParaRPr>
          </a:p>
          <a:p>
            <a:endParaRPr lang="en-AU" sz="1800" dirty="0">
              <a:effectLst/>
              <a:latin typeface="LinLibertineT"/>
            </a:endParaRPr>
          </a:p>
          <a:p>
            <a:endParaRPr lang="en-AU" sz="1800" dirty="0">
              <a:effectLst/>
              <a:latin typeface="LinLibertineT"/>
            </a:endParaRPr>
          </a:p>
        </p:txBody>
      </p:sp>
    </p:spTree>
    <p:extLst>
      <p:ext uri="{BB962C8B-B14F-4D97-AF65-F5344CB8AC3E}">
        <p14:creationId xmlns:p14="http://schemas.microsoft.com/office/powerpoint/2010/main" val="2021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3"/>
    </mc:Choice>
    <mc:Fallback xmlns="">
      <p:transition spd="slow" advTm="8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494B7-A19D-9D2A-39F6-254FA8750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AF6AC-E739-0BD4-4548-62D97806C8D2}"/>
              </a:ext>
            </a:extLst>
          </p:cNvPr>
          <p:cNvSpPr txBox="1"/>
          <p:nvPr/>
        </p:nvSpPr>
        <p:spPr>
          <a:xfrm>
            <a:off x="457200" y="443755"/>
            <a:ext cx="6467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6DAD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" panose="02000000000000000000" pitchFamily="2" charset="0"/>
              </a:rPr>
              <a:t>METHODOLOGY</a:t>
            </a:r>
            <a:endParaRPr lang="en-GB" sz="3600" kern="1200" dirty="0">
              <a:solidFill>
                <a:srgbClr val="006DAD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ACEE84-9593-F52A-9C28-CEE36C42C810}"/>
              </a:ext>
            </a:extLst>
          </p:cNvPr>
          <p:cNvSpPr txBox="1"/>
          <p:nvPr/>
        </p:nvSpPr>
        <p:spPr>
          <a:xfrm>
            <a:off x="474345" y="1090086"/>
            <a:ext cx="104470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In our prior study on GenAI-assisted writing, we identified distinct patterns of GenAI-assisted writing using a clustering approach. Based on this, we are interested in the following </a:t>
            </a:r>
            <a:r>
              <a:rPr lang="en-AU" sz="2000" b="1" dirty="0"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 behavioural patterns: </a:t>
            </a:r>
          </a:p>
          <a:p>
            <a:pPr marL="400050" indent="-400050">
              <a:buAutoNum type="romanLcParenBoth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writers sought suggestions from GenAI but seldom accepted such GenAI-generated text for their writing; </a:t>
            </a:r>
          </a:p>
          <a:p>
            <a:pPr marL="400050" indent="-400050">
              <a:buAutoNum type="romanLcParenBoth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writers who tended to blindly trust GenAI, i.e., they often sought suggestions from GenAI and accepted them as they were; and </a:t>
            </a:r>
          </a:p>
          <a:p>
            <a:pPr marL="400050" indent="-400050">
              <a:buAutoNum type="romanLcParenBoth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writers who partly trusted GenAI, i.e., they often sought suggestions from GenAI and accepted them with modification.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EE1BB0-4836-79EF-29AB-B6602D7AE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35" y="3938759"/>
            <a:ext cx="1969770" cy="19697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860D0A-65C6-1571-6A8A-5F87C4E02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944" y="3952408"/>
            <a:ext cx="1956121" cy="19561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15CD1D-099F-F3CD-19D3-13E269F71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770" y="4489188"/>
            <a:ext cx="1981956" cy="17983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FFBC072-8969-63E5-7C51-D13145B1D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226" y="3938759"/>
            <a:ext cx="1675555" cy="16755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A64D2A-D67A-0C11-36A9-1ED3D9616873}"/>
              </a:ext>
            </a:extLst>
          </p:cNvPr>
          <p:cNvSpPr txBox="1"/>
          <p:nvPr/>
        </p:nvSpPr>
        <p:spPr>
          <a:xfrm>
            <a:off x="2473097" y="2262496"/>
            <a:ext cx="644951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Correspondingly, we defined three </a:t>
            </a:r>
            <a:r>
              <a:rPr lang="en-AU" sz="2000" b="1" dirty="0">
                <a:latin typeface="Arial" panose="020B0604020202020204" pitchFamily="34" charset="0"/>
                <a:cs typeface="Arial" panose="020B0604020202020204" pitchFamily="34" charset="0"/>
              </a:rPr>
              <a:t>treatments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 in our study: </a:t>
            </a:r>
          </a:p>
          <a:p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(T1) seek suggestions -&gt; not accept; </a:t>
            </a:r>
          </a:p>
          <a:p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(T2) seek suggestions -&gt; accept without revision; and </a:t>
            </a:r>
          </a:p>
          <a:p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(T3) seek suggestions -&gt; accept and then revise. </a:t>
            </a:r>
          </a:p>
        </p:txBody>
      </p:sp>
    </p:spTree>
    <p:extLst>
      <p:ext uri="{BB962C8B-B14F-4D97-AF65-F5344CB8AC3E}">
        <p14:creationId xmlns:p14="http://schemas.microsoft.com/office/powerpoint/2010/main" val="203539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3"/>
    </mc:Choice>
    <mc:Fallback xmlns="">
      <p:transition spd="slow" advTm="8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26C23-69E5-2022-6942-95E9EB99C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6C9395-EED1-B0AD-E0CF-DE1F898F0951}"/>
              </a:ext>
            </a:extLst>
          </p:cNvPr>
          <p:cNvSpPr txBox="1"/>
          <p:nvPr/>
        </p:nvSpPr>
        <p:spPr>
          <a:xfrm>
            <a:off x="457200" y="443755"/>
            <a:ext cx="6467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6DAD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" panose="02000000000000000000" pitchFamily="2" charset="0"/>
              </a:rPr>
              <a:t>METHODOLOGY</a:t>
            </a:r>
            <a:endParaRPr lang="en-GB" sz="3600" kern="1200" dirty="0">
              <a:solidFill>
                <a:srgbClr val="006DAD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691FE-5B8F-A90D-6862-CFD3DB56D733}"/>
              </a:ext>
            </a:extLst>
          </p:cNvPr>
          <p:cNvSpPr txBox="1"/>
          <p:nvPr/>
        </p:nvSpPr>
        <p:spPr>
          <a:xfrm>
            <a:off x="457200" y="1090086"/>
            <a:ext cx="105841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measured the quality of essay products from four different perspectives, namely </a:t>
            </a:r>
            <a:r>
              <a:rPr lang="en-AU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lexical sophistication</a:t>
            </a:r>
            <a:r>
              <a:rPr lang="en-A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AU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syntactic complexity</a:t>
            </a:r>
            <a:r>
              <a:rPr lang="en-A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AU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 cohesion</a:t>
            </a:r>
            <a:r>
              <a:rPr lang="en-A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AU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linguistic bias</a:t>
            </a:r>
            <a:r>
              <a:rPr lang="en-A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used them as the </a:t>
            </a:r>
            <a:r>
              <a:rPr lang="en-AU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outcome variables </a:t>
            </a:r>
            <a:r>
              <a:rPr lang="en-A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(i.e., Y1, Y2, Y3, and Y4) in the causal modelling process. </a:t>
            </a:r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F5ED2-0399-34C9-B794-96C767879274}"/>
              </a:ext>
            </a:extLst>
          </p:cNvPr>
          <p:cNvSpPr txBox="1"/>
          <p:nvPr/>
        </p:nvSpPr>
        <p:spPr>
          <a:xfrm>
            <a:off x="457200" y="2659747"/>
            <a:ext cx="1011840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AutoNum type="romanLcParenBoth"/>
            </a:pPr>
            <a:r>
              <a:rPr lang="en-A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Lexical sophistication (Y1): </a:t>
            </a:r>
            <a:r>
              <a:rPr lang="en-AU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Advanced Guiraud</a:t>
            </a:r>
          </a:p>
          <a:p>
            <a:pPr marL="400050" indent="-400050">
              <a:buAutoNum type="romanLcParenBoth"/>
            </a:pPr>
            <a:endParaRPr lang="en-AU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400050">
              <a:buAutoNum type="romanLcParenBoth"/>
            </a:pPr>
            <a:r>
              <a:rPr lang="en-A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Syntactic complexity (Y2): </a:t>
            </a:r>
            <a:r>
              <a:rPr lang="en-AU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Mean Length of T-Unit (MLTU)</a:t>
            </a:r>
          </a:p>
          <a:p>
            <a:pPr marL="400050" indent="-400050">
              <a:buAutoNum type="romanLcParenBoth"/>
            </a:pPr>
            <a:endParaRPr lang="en-AU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400050">
              <a:buAutoNum type="romanLcParenBoth"/>
            </a:pPr>
            <a:r>
              <a:rPr lang="en-A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 cohesion (Y3): </a:t>
            </a:r>
            <a:r>
              <a:rPr lang="en-AU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Semantic Overlap</a:t>
            </a:r>
          </a:p>
          <a:p>
            <a:pPr marL="400050" indent="-400050">
              <a:buAutoNum type="romanLcParenBoth"/>
            </a:pPr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400050">
              <a:buAutoNum type="romanLcParenBoth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A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inguistic 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A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ias (Y4): </a:t>
            </a:r>
            <a:r>
              <a:rPr lang="en-AU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Genbit Score</a:t>
            </a:r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16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3"/>
    </mc:Choice>
    <mc:Fallback xmlns="">
      <p:transition spd="slow" advTm="8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4E2E0-A240-5DF8-0DE0-5F2AA5BFD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ECBC9-8564-4415-B7B2-725DF4C34AE9}"/>
              </a:ext>
            </a:extLst>
          </p:cNvPr>
          <p:cNvSpPr txBox="1"/>
          <p:nvPr/>
        </p:nvSpPr>
        <p:spPr>
          <a:xfrm>
            <a:off x="457200" y="443755"/>
            <a:ext cx="6467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6DAD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" panose="02000000000000000000" pitchFamily="2" charset="0"/>
              </a:rPr>
              <a:t>METHODOLOGY</a:t>
            </a:r>
            <a:endParaRPr lang="en-GB" sz="3600" kern="1200" dirty="0">
              <a:solidFill>
                <a:srgbClr val="006DAD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03C41-E422-DFA8-C1F5-976BC24DDDB3}"/>
              </a:ext>
            </a:extLst>
          </p:cNvPr>
          <p:cNvSpPr txBox="1"/>
          <p:nvPr/>
        </p:nvSpPr>
        <p:spPr>
          <a:xfrm>
            <a:off x="457200" y="1090086"/>
            <a:ext cx="105841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Guided by previous studies, we studied the following five </a:t>
            </a:r>
            <a:r>
              <a:rPr lang="en-AU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confounders</a:t>
            </a:r>
            <a:r>
              <a:rPr lang="en-A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(C1, C2, C3, C4, and C5), all of which might be important in GenAI-assisted writing. </a:t>
            </a:r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95363-3492-4BC1-A9A9-8C3452687F59}"/>
              </a:ext>
            </a:extLst>
          </p:cNvPr>
          <p:cNvSpPr txBox="1"/>
          <p:nvPr/>
        </p:nvSpPr>
        <p:spPr>
          <a:xfrm>
            <a:off x="457199" y="2382748"/>
            <a:ext cx="972258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AutoNum type="romanLcParenBoth"/>
            </a:pPr>
            <a:r>
              <a:rPr lang="en-AU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 genre (C1) </a:t>
            </a:r>
          </a:p>
          <a:p>
            <a:pPr marL="400050" indent="-400050">
              <a:buAutoNum type="romanLcParenBoth"/>
            </a:pPr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400050">
              <a:buAutoNum type="romanLcParenBoth"/>
            </a:pP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A W</a:t>
            </a:r>
            <a:r>
              <a:rPr lang="en-AU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riter’s language background (C2)</a:t>
            </a:r>
          </a:p>
          <a:p>
            <a:pPr marL="400050" indent="-400050">
              <a:buAutoNum type="romanLcParenBoth"/>
            </a:pPr>
            <a:endParaRPr lang="en-AU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400050">
              <a:buAutoNum type="romanLcParenBoth"/>
            </a:pPr>
            <a:r>
              <a:rPr lang="en-AU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 topic (C3)</a:t>
            </a:r>
          </a:p>
          <a:p>
            <a:pPr marL="400050" indent="-400050">
              <a:buAutoNum type="romanLcParenBoth"/>
            </a:pPr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400050">
              <a:buAutoNum type="romanLcParenBoth"/>
            </a:pPr>
            <a:r>
              <a:rPr lang="en-AU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GPT temperature (C4) and 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AU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requency penalty (C5) settings</a:t>
            </a:r>
            <a:r>
              <a:rPr lang="en-A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6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3"/>
    </mc:Choice>
    <mc:Fallback xmlns="">
      <p:transition spd="slow" advTm="8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07CEA-BB3A-31E0-B617-5AADE4AED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4C39C8-17B0-9022-DB56-A6BAB4176A64}"/>
              </a:ext>
            </a:extLst>
          </p:cNvPr>
          <p:cNvSpPr txBox="1"/>
          <p:nvPr/>
        </p:nvSpPr>
        <p:spPr>
          <a:xfrm>
            <a:off x="457200" y="443755"/>
            <a:ext cx="6467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6DAD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" panose="02000000000000000000" pitchFamily="2" charset="0"/>
              </a:rPr>
              <a:t>METHODOLOGY</a:t>
            </a:r>
            <a:endParaRPr lang="en-GB" sz="3600" kern="1200" dirty="0">
              <a:solidFill>
                <a:srgbClr val="006DAD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5" descr="A diagram of a graph&#10;&#10;AI-generated content may be incorrect.">
            <a:extLst>
              <a:ext uri="{FF2B5EF4-FFF2-40B4-BE49-F238E27FC236}">
                <a16:creationId xmlns:a16="http://schemas.microsoft.com/office/drawing/2014/main" id="{F5EEB759-4150-2B6A-5FC2-FAADC2751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02" y="1191149"/>
            <a:ext cx="8677712" cy="46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8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3"/>
    </mc:Choice>
    <mc:Fallback xmlns="">
      <p:transition spd="slow" advTm="8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CD848-1D50-35FA-DE82-03FF417C3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9D2313-6888-5270-71D2-ED9A0F6B4427}"/>
              </a:ext>
            </a:extLst>
          </p:cNvPr>
          <p:cNvSpPr txBox="1"/>
          <p:nvPr/>
        </p:nvSpPr>
        <p:spPr>
          <a:xfrm>
            <a:off x="457200" y="443755"/>
            <a:ext cx="6467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6DAD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" panose="02000000000000000000" pitchFamily="2" charset="0"/>
              </a:rPr>
              <a:t>METHODOLOGY - DATASET</a:t>
            </a:r>
            <a:endParaRPr lang="en-GB" sz="3600" kern="1200" dirty="0">
              <a:solidFill>
                <a:srgbClr val="006DAD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4A781C-D6FA-C631-9950-809E71387B70}"/>
              </a:ext>
            </a:extLst>
          </p:cNvPr>
          <p:cNvSpPr txBox="1"/>
          <p:nvPr/>
        </p:nvSpPr>
        <p:spPr>
          <a:xfrm>
            <a:off x="457200" y="1090086"/>
            <a:ext cx="5215631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CoAuthor</a:t>
            </a:r>
            <a:endParaRPr lang="en-A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Rich interaction between 63 writers and four instances of GPT-3.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1445 writing sessions in English.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830 creative writing, 615 argumentative writing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Writing topics - subreddit &amp; The New York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Writers had the flexibility to </a:t>
            </a:r>
            <a:r>
              <a:rPr lang="en-AU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accept, reject, or first accept and then modify these suggestions </a:t>
            </a:r>
            <a:r>
              <a:rPr lang="en-A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better fit their writing. </a:t>
            </a:r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53E6BD-B70B-8871-7402-4E0BFAA3CBA7}"/>
              </a:ext>
            </a:extLst>
          </p:cNvPr>
          <p:cNvSpPr txBox="1"/>
          <p:nvPr/>
        </p:nvSpPr>
        <p:spPr>
          <a:xfrm>
            <a:off x="2028548" y="6106468"/>
            <a:ext cx="6098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7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Lee, M., Liang, P., &amp; Yang, Q. (2022, April). Coauthor: Designing a human-ai collaborative writing dataset for exploring language model capabilities. In </a:t>
            </a:r>
            <a:r>
              <a:rPr lang="en-AU" sz="7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Proceedings of the 2022 CHI conference on human factors in computing systems</a:t>
            </a:r>
            <a:r>
              <a:rPr lang="en-AU" sz="7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(pp. 1-19).</a:t>
            </a:r>
            <a:endParaRPr lang="en-US" sz="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8133E9-14C0-80F5-F9F9-8DF2A7790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84032"/>
            <a:ext cx="4896278" cy="3043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8BAFE5-34D7-2751-9658-AE49279EFB6D}"/>
              </a:ext>
            </a:extLst>
          </p:cNvPr>
          <p:cNvSpPr txBox="1"/>
          <p:nvPr/>
        </p:nvSpPr>
        <p:spPr>
          <a:xfrm>
            <a:off x="7333390" y="4527957"/>
            <a:ext cx="24214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https://coauthor.stanford.edu/</a:t>
            </a:r>
          </a:p>
        </p:txBody>
      </p:sp>
    </p:spTree>
    <p:extLst>
      <p:ext uri="{BB962C8B-B14F-4D97-AF65-F5344CB8AC3E}">
        <p14:creationId xmlns:p14="http://schemas.microsoft.com/office/powerpoint/2010/main" val="104154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3"/>
    </mc:Choice>
    <mc:Fallback xmlns="">
      <p:transition spd="slow" advTm="825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87AFF-8FE0-54DD-DE50-5342980AB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59F26D-39E5-0AB5-4701-04D58408A097}"/>
              </a:ext>
            </a:extLst>
          </p:cNvPr>
          <p:cNvSpPr txBox="1"/>
          <p:nvPr/>
        </p:nvSpPr>
        <p:spPr>
          <a:xfrm>
            <a:off x="457200" y="443755"/>
            <a:ext cx="6467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6DAD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" panose="02000000000000000000" pitchFamily="2" charset="0"/>
              </a:rPr>
              <a:t>RESULTS</a:t>
            </a:r>
            <a:endParaRPr lang="en-GB" sz="3600" kern="1200" dirty="0">
              <a:solidFill>
                <a:srgbClr val="006DAD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3" descr="A table of numbers and letters&#10;&#10;AI-generated content may be incorrect.">
            <a:extLst>
              <a:ext uri="{FF2B5EF4-FFF2-40B4-BE49-F238E27FC236}">
                <a16:creationId xmlns:a16="http://schemas.microsoft.com/office/drawing/2014/main" id="{5064719D-71C5-FA18-D9AB-2C60A2D51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927" y="1205345"/>
            <a:ext cx="9490145" cy="456256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11A33EC-1E14-FD53-E9A7-2B04A5807FD6}"/>
              </a:ext>
            </a:extLst>
          </p:cNvPr>
          <p:cNvGrpSpPr/>
          <p:nvPr/>
        </p:nvGrpSpPr>
        <p:grpSpPr>
          <a:xfrm>
            <a:off x="1477240" y="1896225"/>
            <a:ext cx="9237518" cy="3756431"/>
            <a:chOff x="1477240" y="1896225"/>
            <a:chExt cx="9237518" cy="375643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BA8F203-66CF-E516-F0FD-85A65D69739C}"/>
                </a:ext>
              </a:extLst>
            </p:cNvPr>
            <p:cNvSpPr/>
            <p:nvPr/>
          </p:nvSpPr>
          <p:spPr>
            <a:xfrm>
              <a:off x="5974773" y="3023756"/>
              <a:ext cx="498764" cy="2628900"/>
            </a:xfrm>
            <a:prstGeom prst="rect">
              <a:avLst/>
            </a:prstGeom>
            <a:solidFill>
              <a:schemeClr val="bg1">
                <a:lumMod val="95000"/>
                <a:alpha val="0"/>
              </a:schemeClr>
            </a:solidFill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BD4A4D-A006-2276-2163-C3F21D1CCD65}"/>
                </a:ext>
              </a:extLst>
            </p:cNvPr>
            <p:cNvSpPr/>
            <p:nvPr/>
          </p:nvSpPr>
          <p:spPr>
            <a:xfrm>
              <a:off x="7259782" y="3023755"/>
              <a:ext cx="498764" cy="2628900"/>
            </a:xfrm>
            <a:prstGeom prst="rect">
              <a:avLst/>
            </a:prstGeom>
            <a:solidFill>
              <a:schemeClr val="bg1">
                <a:lumMod val="95000"/>
                <a:alpha val="0"/>
              </a:schemeClr>
            </a:solidFill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4A011C9-22A7-077C-EFFC-321AC121B1EF}"/>
                </a:ext>
              </a:extLst>
            </p:cNvPr>
            <p:cNvSpPr/>
            <p:nvPr/>
          </p:nvSpPr>
          <p:spPr>
            <a:xfrm>
              <a:off x="8544791" y="3020292"/>
              <a:ext cx="498764" cy="2628900"/>
            </a:xfrm>
            <a:prstGeom prst="rect">
              <a:avLst/>
            </a:prstGeom>
            <a:solidFill>
              <a:schemeClr val="bg1">
                <a:lumMod val="95000"/>
                <a:alpha val="0"/>
              </a:schemeClr>
            </a:solidFill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8AD031-5BE0-C822-3C20-FA6F8ED3B27D}"/>
                </a:ext>
              </a:extLst>
            </p:cNvPr>
            <p:cNvSpPr txBox="1"/>
            <p:nvPr/>
          </p:nvSpPr>
          <p:spPr>
            <a:xfrm>
              <a:off x="1477240" y="1896225"/>
              <a:ext cx="923751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highlight>
                    <a:srgbClr val="000000"/>
                  </a:highlight>
                  <a:latin typeface="LinLibertineT"/>
                </a:rPr>
                <a:t>All the causal models for each treatment-outcome pair successfully passed the three refutation tests, with all p-values exceeding 0.05, indicating that our causal inference results are both robust and credible.</a:t>
              </a:r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E0936C-80D1-2D15-9ACF-08E23B8B5988}"/>
              </a:ext>
            </a:extLst>
          </p:cNvPr>
          <p:cNvGrpSpPr/>
          <p:nvPr/>
        </p:nvGrpSpPr>
        <p:grpSpPr>
          <a:xfrm>
            <a:off x="1477240" y="1896225"/>
            <a:ext cx="9363832" cy="3507048"/>
            <a:chOff x="1477240" y="1896225"/>
            <a:chExt cx="9363832" cy="350704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1DF5ED-F19D-6D96-4DE0-FB8A1DDF88AF}"/>
                </a:ext>
              </a:extLst>
            </p:cNvPr>
            <p:cNvSpPr/>
            <p:nvPr/>
          </p:nvSpPr>
          <p:spPr>
            <a:xfrm>
              <a:off x="4686016" y="4774350"/>
              <a:ext cx="498764" cy="628923"/>
            </a:xfrm>
            <a:prstGeom prst="rect">
              <a:avLst/>
            </a:prstGeom>
            <a:solidFill>
              <a:schemeClr val="bg1">
                <a:lumMod val="95000"/>
                <a:alpha val="0"/>
              </a:schemeClr>
            </a:solidFill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7D3A7D-599B-F278-C39B-39DED8DC5E41}"/>
                </a:ext>
              </a:extLst>
            </p:cNvPr>
            <p:cNvSpPr txBox="1"/>
            <p:nvPr/>
          </p:nvSpPr>
          <p:spPr>
            <a:xfrm>
              <a:off x="1477240" y="1896225"/>
              <a:ext cx="936383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  <a:highlight>
                    <a:srgbClr val="000000"/>
                  </a:highlight>
                  <a:latin typeface="LinLibertineT"/>
                </a:rPr>
                <a:t>Writers who actively revise GenAI suggestions achieve the highest performance in writing quality, indicating that the process of critically engaging with and refining GenAI-generated suggestions enhances lexical sophistication, syntactic complexity, and text cohesion in the written work.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B6DCA1-6654-A279-29B1-99ABC2E66A82}"/>
              </a:ext>
            </a:extLst>
          </p:cNvPr>
          <p:cNvGrpSpPr/>
          <p:nvPr/>
        </p:nvGrpSpPr>
        <p:grpSpPr>
          <a:xfrm>
            <a:off x="1477240" y="1569990"/>
            <a:ext cx="8830075" cy="2944477"/>
            <a:chOff x="1477240" y="1569990"/>
            <a:chExt cx="8830075" cy="29444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5E0967-944D-1DBC-D1AE-AB70AE9CB3CE}"/>
                </a:ext>
              </a:extLst>
            </p:cNvPr>
            <p:cNvSpPr txBox="1"/>
            <p:nvPr/>
          </p:nvSpPr>
          <p:spPr>
            <a:xfrm>
              <a:off x="1477240" y="1569990"/>
              <a:ext cx="883007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AU" dirty="0">
                <a:solidFill>
                  <a:schemeClr val="bg1"/>
                </a:solidFill>
                <a:highlight>
                  <a:srgbClr val="000000"/>
                </a:highlight>
                <a:latin typeface="LinLibertineT"/>
              </a:endParaRPr>
            </a:p>
            <a:p>
              <a:r>
                <a:rPr lang="en-AU" dirty="0">
                  <a:solidFill>
                    <a:schemeClr val="bg1"/>
                  </a:solidFill>
                  <a:highlight>
                    <a:srgbClr val="000000"/>
                  </a:highlight>
                  <a:latin typeface="LinLibertineT"/>
                </a:rPr>
                <a:t>Writers who frequently rely on GenAI to write for them exhibit the poorest performance in terms of writing quality.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902838D-65AB-1BF1-A390-F9C86F7C8DB4}"/>
                </a:ext>
              </a:extLst>
            </p:cNvPr>
            <p:cNvSpPr/>
            <p:nvPr/>
          </p:nvSpPr>
          <p:spPr>
            <a:xfrm>
              <a:off x="4698477" y="3885544"/>
              <a:ext cx="498764" cy="628923"/>
            </a:xfrm>
            <a:prstGeom prst="rect">
              <a:avLst/>
            </a:prstGeom>
            <a:solidFill>
              <a:schemeClr val="bg1">
                <a:lumMod val="95000"/>
                <a:alpha val="0"/>
              </a:schemeClr>
            </a:solidFill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9876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3"/>
    </mc:Choice>
    <mc:Fallback xmlns="">
      <p:transition spd="slow" advTm="8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10988-61A3-B9B0-F264-EFBEDA60C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E963C0-2830-7623-9D44-024030FFE32C}"/>
              </a:ext>
            </a:extLst>
          </p:cNvPr>
          <p:cNvSpPr txBox="1"/>
          <p:nvPr/>
        </p:nvSpPr>
        <p:spPr>
          <a:xfrm>
            <a:off x="457200" y="443755"/>
            <a:ext cx="6467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6DAD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" panose="02000000000000000000" pitchFamily="2" charset="0"/>
              </a:rPr>
              <a:t>RESULTS</a:t>
            </a:r>
            <a:endParaRPr lang="en-GB" sz="3600" kern="1200" dirty="0">
              <a:solidFill>
                <a:srgbClr val="006DAD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8" descr="A group of graphs with text&#10;&#10;AI-generated content may be incorrect.">
            <a:extLst>
              <a:ext uri="{FF2B5EF4-FFF2-40B4-BE49-F238E27FC236}">
                <a16:creationId xmlns:a16="http://schemas.microsoft.com/office/drawing/2014/main" id="{4E3E929A-1201-7DF3-7773-F969ACE8E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482" y="2224949"/>
            <a:ext cx="5606242" cy="2408101"/>
          </a:xfrm>
          <a:prstGeom prst="rect">
            <a:avLst/>
          </a:prstGeom>
        </p:spPr>
      </p:pic>
      <p:pic>
        <p:nvPicPr>
          <p:cNvPr id="11" name="Picture 10" descr="A screenshot of a graph&#10;&#10;AI-generated content may be incorrect.">
            <a:extLst>
              <a:ext uri="{FF2B5EF4-FFF2-40B4-BE49-F238E27FC236}">
                <a16:creationId xmlns:a16="http://schemas.microsoft.com/office/drawing/2014/main" id="{84EFD0AC-04C4-DBB2-3002-56AB6A031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45571"/>
            <a:ext cx="5205791" cy="479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3"/>
    </mc:Choice>
    <mc:Fallback xmlns="">
      <p:transition spd="slow" advTm="825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668E3-17D3-B76E-EBDC-1F16C902E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BC83E4-23B8-039D-6235-61D02449D66B}"/>
              </a:ext>
            </a:extLst>
          </p:cNvPr>
          <p:cNvSpPr txBox="1"/>
          <p:nvPr/>
        </p:nvSpPr>
        <p:spPr>
          <a:xfrm>
            <a:off x="457200" y="443755"/>
            <a:ext cx="6467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6DAD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" panose="02000000000000000000" pitchFamily="2" charset="0"/>
              </a:rPr>
              <a:t>INTRODUCTION</a:t>
            </a:r>
            <a:endParaRPr lang="en-GB" sz="3600" kern="1200" dirty="0">
              <a:solidFill>
                <a:srgbClr val="006DAD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94B67A-57EE-C2A2-D925-F7C21FF607A0}"/>
              </a:ext>
            </a:extLst>
          </p:cNvPr>
          <p:cNvSpPr txBox="1"/>
          <p:nvPr/>
        </p:nvSpPr>
        <p:spPr>
          <a:xfrm>
            <a:off x="1950441" y="6106414"/>
            <a:ext cx="73781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Flower, L., &amp; Hayes, J. R. (1981). A cognitive process theory of writing. </a:t>
            </a:r>
            <a:r>
              <a:rPr lang="en-AU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College Composition &amp; Communication</a:t>
            </a:r>
            <a:r>
              <a:rPr lang="en-AU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AU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32</a:t>
            </a:r>
            <a:r>
              <a:rPr lang="en-AU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365-387.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F5B2D9-EE05-E3BF-F95C-830426202989}"/>
              </a:ext>
            </a:extLst>
          </p:cNvPr>
          <p:cNvSpPr txBox="1"/>
          <p:nvPr/>
        </p:nvSpPr>
        <p:spPr>
          <a:xfrm>
            <a:off x="457200" y="1090086"/>
            <a:ext cx="95508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AU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 Flower &amp; Hayes cognitive process theory of writing, writing is understood as a complex task that requires the coordination of three core cognitive processes: </a:t>
            </a:r>
            <a:r>
              <a:rPr lang="en-AU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Planning</a:t>
            </a:r>
            <a:r>
              <a:rPr lang="en-AU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</a:t>
            </a:r>
            <a:r>
              <a:rPr lang="en-AU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Translating</a:t>
            </a:r>
            <a:r>
              <a:rPr lang="en-AU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and </a:t>
            </a:r>
            <a:r>
              <a:rPr lang="en-AU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Reviewing.</a:t>
            </a:r>
            <a:endParaRPr lang="en-AU" sz="20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BA080A-7B58-5431-A687-7F90CC479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441" y="2421972"/>
            <a:ext cx="6484813" cy="276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1BD113-5CE9-DD02-128D-F77DD6B36FAA}"/>
              </a:ext>
            </a:extLst>
          </p:cNvPr>
          <p:cNvSpPr txBox="1"/>
          <p:nvPr/>
        </p:nvSpPr>
        <p:spPr>
          <a:xfrm>
            <a:off x="3387056" y="5075362"/>
            <a:ext cx="423643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Source: https://learningaloud.com/blog/2024/03/19/ai-tech-tools-and-the-writing-process/</a:t>
            </a:r>
          </a:p>
        </p:txBody>
      </p:sp>
    </p:spTree>
    <p:extLst>
      <p:ext uri="{BB962C8B-B14F-4D97-AF65-F5344CB8AC3E}">
        <p14:creationId xmlns:p14="http://schemas.microsoft.com/office/powerpoint/2010/main" val="377076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3"/>
    </mc:Choice>
    <mc:Fallback xmlns="">
      <p:transition spd="slow" advTm="8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01503-E9DC-E388-AFE5-689400C9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044F2B-D2F5-332E-CC3A-FDB9AA544216}"/>
              </a:ext>
            </a:extLst>
          </p:cNvPr>
          <p:cNvSpPr txBox="1"/>
          <p:nvPr/>
        </p:nvSpPr>
        <p:spPr>
          <a:xfrm>
            <a:off x="457200" y="443755"/>
            <a:ext cx="6467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6DAD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" panose="02000000000000000000" pitchFamily="2" charset="0"/>
              </a:rPr>
              <a:t>RESULTS</a:t>
            </a:r>
            <a:endParaRPr lang="en-GB" sz="3600" kern="1200" dirty="0">
              <a:solidFill>
                <a:srgbClr val="006DAD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3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688EF2C1-E2C4-7B70-CC39-4D9D94147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3" y="1290618"/>
            <a:ext cx="10403269" cy="407323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B763711-FDA8-F1C7-532A-64DAC26F38BA}"/>
              </a:ext>
            </a:extLst>
          </p:cNvPr>
          <p:cNvGrpSpPr/>
          <p:nvPr/>
        </p:nvGrpSpPr>
        <p:grpSpPr>
          <a:xfrm>
            <a:off x="1252104" y="1808044"/>
            <a:ext cx="9159586" cy="1620956"/>
            <a:chOff x="1252104" y="1808044"/>
            <a:chExt cx="9159586" cy="162095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9D5A585-CEFC-E6D4-538D-55BB1ECDC1B2}"/>
                </a:ext>
              </a:extLst>
            </p:cNvPr>
            <p:cNvSpPr/>
            <p:nvPr/>
          </p:nvSpPr>
          <p:spPr>
            <a:xfrm flipV="1">
              <a:off x="4000216" y="2971800"/>
              <a:ext cx="1122502" cy="457200"/>
            </a:xfrm>
            <a:prstGeom prst="rect">
              <a:avLst/>
            </a:prstGeom>
            <a:solidFill>
              <a:schemeClr val="bg1">
                <a:lumMod val="95000"/>
                <a:alpha val="0"/>
              </a:schemeClr>
            </a:solidFill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0D0BD9-97D7-943C-5816-E50E607FB162}"/>
                </a:ext>
              </a:extLst>
            </p:cNvPr>
            <p:cNvSpPr/>
            <p:nvPr/>
          </p:nvSpPr>
          <p:spPr>
            <a:xfrm flipV="1">
              <a:off x="5205561" y="2971800"/>
              <a:ext cx="312011" cy="457200"/>
            </a:xfrm>
            <a:prstGeom prst="rect">
              <a:avLst/>
            </a:prstGeom>
            <a:solidFill>
              <a:schemeClr val="bg1">
                <a:lumMod val="95000"/>
                <a:alpha val="0"/>
              </a:schemeClr>
            </a:solidFill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9BD692-5257-EAC3-A8C6-91083440751E}"/>
                </a:ext>
              </a:extLst>
            </p:cNvPr>
            <p:cNvSpPr txBox="1"/>
            <p:nvPr/>
          </p:nvSpPr>
          <p:spPr>
            <a:xfrm>
              <a:off x="1252104" y="1808044"/>
              <a:ext cx="915958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  <a:highlight>
                    <a:srgbClr val="000000"/>
                  </a:highlight>
                  <a:latin typeface="LinLibertineT"/>
                </a:rPr>
                <a:t>Seeking GenAI suggestions without directly accepting them (T1) has a positive effect on lexical sophistication in argumentative writing, while the effect is negative in creative writing. </a:t>
              </a:r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B7C5A8-B939-7588-4A20-29E298176CA1}"/>
              </a:ext>
            </a:extLst>
          </p:cNvPr>
          <p:cNvGrpSpPr/>
          <p:nvPr/>
        </p:nvGrpSpPr>
        <p:grpSpPr>
          <a:xfrm>
            <a:off x="1252104" y="1808043"/>
            <a:ext cx="8795905" cy="1938852"/>
            <a:chOff x="1252104" y="1808043"/>
            <a:chExt cx="8795905" cy="193885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1DCC21-EF13-CE05-2C4D-703037BBBD13}"/>
                </a:ext>
              </a:extLst>
            </p:cNvPr>
            <p:cNvSpPr/>
            <p:nvPr/>
          </p:nvSpPr>
          <p:spPr>
            <a:xfrm flipV="1">
              <a:off x="4010607" y="3512169"/>
              <a:ext cx="1122502" cy="234726"/>
            </a:xfrm>
            <a:prstGeom prst="rect">
              <a:avLst/>
            </a:prstGeom>
            <a:solidFill>
              <a:schemeClr val="bg1">
                <a:lumMod val="95000"/>
                <a:alpha val="0"/>
              </a:schemeClr>
            </a:solidFill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C2F88C7-2E90-C129-5B1B-105BFDC81D5A}"/>
                </a:ext>
              </a:extLst>
            </p:cNvPr>
            <p:cNvSpPr/>
            <p:nvPr/>
          </p:nvSpPr>
          <p:spPr>
            <a:xfrm flipV="1">
              <a:off x="6414373" y="3512169"/>
              <a:ext cx="266981" cy="234726"/>
            </a:xfrm>
            <a:prstGeom prst="rect">
              <a:avLst/>
            </a:prstGeom>
            <a:solidFill>
              <a:schemeClr val="bg1">
                <a:lumMod val="95000"/>
                <a:alpha val="0"/>
              </a:schemeClr>
            </a:solidFill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954623-BE79-601A-BB45-11C92FB322B5}"/>
                </a:ext>
              </a:extLst>
            </p:cNvPr>
            <p:cNvSpPr txBox="1"/>
            <p:nvPr/>
          </p:nvSpPr>
          <p:spPr>
            <a:xfrm>
              <a:off x="1252104" y="1808043"/>
              <a:ext cx="879590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  <a:highlight>
                    <a:srgbClr val="000000"/>
                  </a:highlight>
                  <a:latin typeface="LinLibertineT"/>
                </a:rPr>
                <a:t>Directly adopting GenAI-generated text without modification (T2) positively impacts syntactic complexity for non-native English writers. 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ACA6C3-9083-F6BB-838D-47033F7BF0A6}"/>
              </a:ext>
            </a:extLst>
          </p:cNvPr>
          <p:cNvGrpSpPr/>
          <p:nvPr/>
        </p:nvGrpSpPr>
        <p:grpSpPr>
          <a:xfrm>
            <a:off x="1252103" y="1819656"/>
            <a:ext cx="8889423" cy="2701333"/>
            <a:chOff x="1252103" y="1819656"/>
            <a:chExt cx="8889423" cy="270133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BC8CE9-48EE-3221-846E-C61BF7C98C55}"/>
                </a:ext>
              </a:extLst>
            </p:cNvPr>
            <p:cNvSpPr/>
            <p:nvPr/>
          </p:nvSpPr>
          <p:spPr>
            <a:xfrm flipV="1">
              <a:off x="4270663" y="4286263"/>
              <a:ext cx="633845" cy="234726"/>
            </a:xfrm>
            <a:prstGeom prst="rect">
              <a:avLst/>
            </a:prstGeom>
            <a:solidFill>
              <a:schemeClr val="bg1">
                <a:lumMod val="95000"/>
                <a:alpha val="0"/>
              </a:schemeClr>
            </a:solidFill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A28FCC-5935-59E5-3CDA-D93D864EEFB4}"/>
                </a:ext>
              </a:extLst>
            </p:cNvPr>
            <p:cNvSpPr/>
            <p:nvPr/>
          </p:nvSpPr>
          <p:spPr>
            <a:xfrm flipV="1">
              <a:off x="7616537" y="4286263"/>
              <a:ext cx="235526" cy="234726"/>
            </a:xfrm>
            <a:prstGeom prst="rect">
              <a:avLst/>
            </a:prstGeom>
            <a:solidFill>
              <a:schemeClr val="bg1">
                <a:lumMod val="95000"/>
                <a:alpha val="0"/>
              </a:schemeClr>
            </a:solidFill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6FC198-52D8-A214-82DA-0E5810078B24}"/>
                </a:ext>
              </a:extLst>
            </p:cNvPr>
            <p:cNvSpPr txBox="1"/>
            <p:nvPr/>
          </p:nvSpPr>
          <p:spPr>
            <a:xfrm>
              <a:off x="1252103" y="1819656"/>
              <a:ext cx="888942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  <a:highlight>
                    <a:srgbClr val="000000"/>
                  </a:highlight>
                  <a:latin typeface="LinLibertineT"/>
                </a:rPr>
                <a:t>When GPT temperature is high, meaning the GenAI-generated text becomes more diverse and creative, text cohesion tends to benefit less from active revisions of GenAI suggestions. 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3D946DA-5B8C-0454-2286-5BB9D3CDE0E3}"/>
              </a:ext>
            </a:extLst>
          </p:cNvPr>
          <p:cNvGrpSpPr/>
          <p:nvPr/>
        </p:nvGrpSpPr>
        <p:grpSpPr>
          <a:xfrm>
            <a:off x="1252103" y="1794301"/>
            <a:ext cx="9567165" cy="1955055"/>
            <a:chOff x="1252102" y="1845206"/>
            <a:chExt cx="9567165" cy="195505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5D7380-8694-C606-4DF5-A99BEF22654D}"/>
                </a:ext>
              </a:extLst>
            </p:cNvPr>
            <p:cNvSpPr txBox="1"/>
            <p:nvPr/>
          </p:nvSpPr>
          <p:spPr>
            <a:xfrm>
              <a:off x="1252102" y="1845206"/>
              <a:ext cx="9567165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  <a:highlight>
                    <a:srgbClr val="000000"/>
                  </a:highlight>
                  <a:latin typeface="LinLibertineT"/>
                </a:rPr>
                <a:t>Non-native English writers who directly use GenAI-generated text (T2) tend to produce essays with lower gender bias compared to those written primarily on their own (T1) or those consisting of revised GenAI-generated text (T3). </a:t>
              </a:r>
            </a:p>
            <a:p>
              <a:endParaRPr lang="en-AU" dirty="0">
                <a:solidFill>
                  <a:schemeClr val="bg1"/>
                </a:solidFill>
                <a:highlight>
                  <a:srgbClr val="000000"/>
                </a:highlight>
                <a:latin typeface="LinLibertineT"/>
              </a:endParaRPr>
            </a:p>
            <a:p>
              <a:endParaRPr lang="en-AU" dirty="0">
                <a:solidFill>
                  <a:schemeClr val="bg1"/>
                </a:solidFill>
                <a:highlight>
                  <a:srgbClr val="000000"/>
                </a:highlight>
                <a:latin typeface="LinLibertineT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75C187B-411E-3301-B086-8A31416CE5BA}"/>
                </a:ext>
              </a:extLst>
            </p:cNvPr>
            <p:cNvSpPr/>
            <p:nvPr/>
          </p:nvSpPr>
          <p:spPr>
            <a:xfrm flipV="1">
              <a:off x="4026334" y="3565535"/>
              <a:ext cx="1122502" cy="234726"/>
            </a:xfrm>
            <a:prstGeom prst="rect">
              <a:avLst/>
            </a:prstGeom>
            <a:solidFill>
              <a:schemeClr val="bg1">
                <a:lumMod val="95000"/>
                <a:alpha val="0"/>
              </a:schemeClr>
            </a:solidFill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0AB878C-F44D-A1A2-D9F6-AC59284A9896}"/>
                </a:ext>
              </a:extLst>
            </p:cNvPr>
            <p:cNvSpPr/>
            <p:nvPr/>
          </p:nvSpPr>
          <p:spPr>
            <a:xfrm flipV="1">
              <a:off x="7755082" y="3509798"/>
              <a:ext cx="1122502" cy="234726"/>
            </a:xfrm>
            <a:prstGeom prst="rect">
              <a:avLst/>
            </a:prstGeom>
            <a:solidFill>
              <a:schemeClr val="bg1">
                <a:lumMod val="95000"/>
                <a:alpha val="0"/>
              </a:schemeClr>
            </a:solidFill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379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3"/>
    </mc:Choice>
    <mc:Fallback xmlns="">
      <p:transition spd="slow" advTm="8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F72F5-AE07-5320-B8FE-2897B4D5F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E07ACF-33AD-8E64-419F-F12E1395C0D5}"/>
              </a:ext>
            </a:extLst>
          </p:cNvPr>
          <p:cNvSpPr txBox="1"/>
          <p:nvPr/>
        </p:nvSpPr>
        <p:spPr>
          <a:xfrm>
            <a:off x="457200" y="443755"/>
            <a:ext cx="6467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006DAD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" panose="02000000000000000000" pitchFamily="2" charset="0"/>
              </a:rPr>
              <a:t>KEY TAKEAWAYS</a:t>
            </a:r>
            <a:endParaRPr lang="en-AU" sz="3600" dirty="0">
              <a:solidFill>
                <a:srgbClr val="006DAD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" panose="02000000000000000000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sz="3600" dirty="0">
              <a:solidFill>
                <a:srgbClr val="006DAD"/>
              </a:solidFill>
              <a:latin typeface="Roboto Condensed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63D6E0-0440-1FD1-FF05-789A7C18D16A}"/>
              </a:ext>
            </a:extLst>
          </p:cNvPr>
          <p:cNvSpPr txBox="1"/>
          <p:nvPr/>
        </p:nvSpPr>
        <p:spPr>
          <a:xfrm>
            <a:off x="457200" y="1043919"/>
            <a:ext cx="1049132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GenAI-assisted writing behaviours can influence the quality of written products, with the final product reflecting </a:t>
            </a:r>
            <a:r>
              <a:rPr lang="en-AU" sz="2000" b="1" dirty="0">
                <a:latin typeface="Arial" panose="020B0604020202020204" pitchFamily="34" charset="0"/>
                <a:cs typeface="Arial" panose="020B0604020202020204" pitchFamily="34" charset="0"/>
              </a:rPr>
              <a:t>not only their writing abilities but also how they use GenAI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U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AU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ctively engage</a:t>
            </a:r>
            <a:r>
              <a:rPr lang="en-A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with GenAI-generated content by </a:t>
            </a:r>
            <a:r>
              <a:rPr lang="en-AU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critically refining GenAI suggest</a:t>
            </a:r>
            <a:r>
              <a:rPr lang="en-A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ions produce writing with </a:t>
            </a:r>
            <a:r>
              <a:rPr lang="en-AU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more sophisticated vocabulary, complex sentence structures, and cohesive content</a:t>
            </a:r>
            <a:r>
              <a:rPr lang="en-A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When writing independently, human writers are likely to </a:t>
            </a:r>
            <a:r>
              <a:rPr lang="en-AU" sz="2000" b="1" dirty="0">
                <a:latin typeface="Arial" panose="020B0604020202020204" pitchFamily="34" charset="0"/>
                <a:cs typeface="Arial" panose="020B0604020202020204" pitchFamily="34" charset="0"/>
              </a:rPr>
              <a:t>introduce linguistic bias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 into their text. By incorporating GenAI-generated text—whether through revision or direct use—writers can produce essays with </a:t>
            </a:r>
            <a:r>
              <a:rPr lang="en-AU" sz="2000" b="1" dirty="0">
                <a:latin typeface="Arial" panose="020B0604020202020204" pitchFamily="34" charset="0"/>
                <a:cs typeface="Arial" panose="020B0604020202020204" pitchFamily="34" charset="0"/>
              </a:rPr>
              <a:t>reduced linguistic bias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  <a:p>
            <a:pPr algn="just"/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Some </a:t>
            </a:r>
            <a:r>
              <a:rPr lang="en-AU" sz="2000" b="1" dirty="0">
                <a:latin typeface="Arial" panose="020B0604020202020204" pitchFamily="34" charset="0"/>
                <a:cs typeface="Arial" panose="020B0604020202020204" pitchFamily="34" charset="0"/>
              </a:rPr>
              <a:t>non-native writers and writers in high GPT temperature settings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, who showed </a:t>
            </a:r>
            <a:r>
              <a:rPr lang="en-AU" sz="2000" b="1" dirty="0">
                <a:latin typeface="Arial" panose="020B0604020202020204" pitchFamily="34" charset="0"/>
                <a:cs typeface="Arial" panose="020B0604020202020204" pitchFamily="34" charset="0"/>
              </a:rPr>
              <a:t>less meaningful learning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 by frequently </a:t>
            </a:r>
            <a:r>
              <a:rPr lang="en-AU" sz="2000" b="1" dirty="0">
                <a:latin typeface="Arial" panose="020B0604020202020204" pitchFamily="34" charset="0"/>
                <a:cs typeface="Arial" panose="020B0604020202020204" pitchFamily="34" charset="0"/>
              </a:rPr>
              <a:t>accepting GAI suggestions without modification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, still produced high-quality essays. This highlights that evaluating only the final written products in GenAI-assisted writing tasks is insufficient and may cause some students to </a:t>
            </a:r>
            <a:r>
              <a:rPr lang="en-AU" sz="2000" b="1" dirty="0">
                <a:latin typeface="Arial" panose="020B0604020202020204" pitchFamily="34" charset="0"/>
                <a:cs typeface="Arial" panose="020B0604020202020204" pitchFamily="34" charset="0"/>
              </a:rPr>
              <a:t>miss valuable learning opportunities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 during the writing process. </a:t>
            </a:r>
          </a:p>
        </p:txBody>
      </p:sp>
    </p:spTree>
    <p:extLst>
      <p:ext uri="{BB962C8B-B14F-4D97-AF65-F5344CB8AC3E}">
        <p14:creationId xmlns:p14="http://schemas.microsoft.com/office/powerpoint/2010/main" val="84743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3"/>
    </mc:Choice>
    <mc:Fallback xmlns="">
      <p:transition spd="slow" advTm="8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8F236-FBE0-E324-1780-E39BC2873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FFC98-AE68-C471-FF9C-C7D585D483B5}"/>
              </a:ext>
            </a:extLst>
          </p:cNvPr>
          <p:cNvSpPr txBox="1"/>
          <p:nvPr/>
        </p:nvSpPr>
        <p:spPr>
          <a:xfrm>
            <a:off x="457200" y="443755"/>
            <a:ext cx="6467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006DAD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" panose="02000000000000000000" pitchFamily="2" charset="0"/>
              </a:rPr>
              <a:t>LIMITATIONS</a:t>
            </a:r>
            <a:endParaRPr lang="en-AU" sz="3600" dirty="0">
              <a:solidFill>
                <a:srgbClr val="006DAD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" panose="02000000000000000000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sz="3600" dirty="0">
              <a:solidFill>
                <a:srgbClr val="006DAD"/>
              </a:solidFill>
              <a:latin typeface="Roboto Condensed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671586-486D-FFDA-EC64-8AE0993BD6FD}"/>
              </a:ext>
            </a:extLst>
          </p:cNvPr>
          <p:cNvSpPr txBox="1"/>
          <p:nvPr/>
        </p:nvSpPr>
        <p:spPr>
          <a:xfrm>
            <a:off x="457200" y="1205827"/>
            <a:ext cx="977431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Our findings are based on the </a:t>
            </a:r>
            <a:r>
              <a:rPr lang="en-AU" sz="2000" dirty="0" err="1">
                <a:latin typeface="Arial" panose="020B0604020202020204" pitchFamily="34" charset="0"/>
                <a:cs typeface="Arial" panose="020B0604020202020204" pitchFamily="34" charset="0"/>
              </a:rPr>
              <a:t>CoAuthor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 dataset, which may limit their generalizability to other writing contexts with different subjects or requirements. </a:t>
            </a:r>
          </a:p>
          <a:p>
            <a:pPr algn="just"/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AU" sz="2000" b="1" dirty="0">
                <a:latin typeface="Arial" panose="020B0604020202020204" pitchFamily="34" charset="0"/>
                <a:cs typeface="Arial" panose="020B0604020202020204" pitchFamily="34" charset="0"/>
              </a:rPr>
              <a:t>Future Work: 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We aim to gather additional data from more diverse writing settings to further validate our results. </a:t>
            </a:r>
          </a:p>
          <a:p>
            <a:pPr algn="just"/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The limited availability of writer-related information, such as GenAI literacy, restricts the inclusion of relevant confounders. </a:t>
            </a:r>
          </a:p>
          <a:p>
            <a:pPr algn="just"/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AU" sz="2000" b="1" dirty="0">
                <a:latin typeface="Arial" panose="020B0604020202020204" pitchFamily="34" charset="0"/>
                <a:cs typeface="Arial" panose="020B0604020202020204" pitchFamily="34" charset="0"/>
              </a:rPr>
              <a:t>Future Work: 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We plan to incorporate surveys or tests in future data collection efforts to better capture these factors. </a:t>
            </a:r>
          </a:p>
          <a:p>
            <a:pPr algn="just"/>
            <a:endParaRPr lang="en-AU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AU" dirty="0">
              <a:latin typeface="LinLibertineT"/>
            </a:endParaRPr>
          </a:p>
        </p:txBody>
      </p:sp>
    </p:spTree>
    <p:extLst>
      <p:ext uri="{BB962C8B-B14F-4D97-AF65-F5344CB8AC3E}">
        <p14:creationId xmlns:p14="http://schemas.microsoft.com/office/powerpoint/2010/main" val="38516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3"/>
    </mc:Choice>
    <mc:Fallback xmlns="">
      <p:transition spd="slow" advTm="8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FBBE0B-CC9D-C747-AE79-24FE59DF89B1}"/>
              </a:ext>
            </a:extLst>
          </p:cNvPr>
          <p:cNvSpPr txBox="1"/>
          <p:nvPr/>
        </p:nvSpPr>
        <p:spPr>
          <a:xfrm>
            <a:off x="791453" y="2659559"/>
            <a:ext cx="72746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kern="1200" dirty="0">
                <a:solidFill>
                  <a:srgbClr val="006DAD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Roboto" panose="02000000000000000000" pitchFamily="2" charset="0"/>
              </a:rPr>
              <a:t>THANK YOU FOR LISTENING!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F0B332-D12A-34A2-C328-7288378B12D9}"/>
              </a:ext>
            </a:extLst>
          </p:cNvPr>
          <p:cNvSpPr txBox="1"/>
          <p:nvPr/>
        </p:nvSpPr>
        <p:spPr>
          <a:xfrm>
            <a:off x="791453" y="3935856"/>
            <a:ext cx="7274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" panose="02000000000000000000" pitchFamily="2" charset="0"/>
              </a:rPr>
              <a:t>Presenter email: kaixun.yang1@monash.edu</a:t>
            </a:r>
            <a:endParaRPr lang="en-GB" sz="2000" kern="1200" dirty="0"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72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2"/>
    </mc:Choice>
    <mc:Fallback xmlns="">
      <p:transition spd="slow" advTm="565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278B39-EF79-E444-8537-D386942E311F}"/>
              </a:ext>
            </a:extLst>
          </p:cNvPr>
          <p:cNvSpPr txBox="1"/>
          <p:nvPr/>
        </p:nvSpPr>
        <p:spPr>
          <a:xfrm>
            <a:off x="457200" y="443755"/>
            <a:ext cx="6467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6DAD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" panose="02000000000000000000" pitchFamily="2" charset="0"/>
              </a:rPr>
              <a:t>INTRODUCTION</a:t>
            </a:r>
            <a:endParaRPr lang="en-GB" sz="3600" kern="1200" dirty="0">
              <a:solidFill>
                <a:srgbClr val="006DAD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AD8C70-9E07-AC25-E883-2473B332C13D}"/>
              </a:ext>
            </a:extLst>
          </p:cNvPr>
          <p:cNvSpPr txBox="1"/>
          <p:nvPr/>
        </p:nvSpPr>
        <p:spPr>
          <a:xfrm>
            <a:off x="457200" y="1090086"/>
            <a:ext cx="99032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AU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With the popularity of </a:t>
            </a:r>
            <a:r>
              <a: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Generative AI (GenAI)</a:t>
            </a:r>
            <a:r>
              <a:rPr lang="en-AU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students can now easily use these tools to enhance their writing, known as </a:t>
            </a:r>
            <a:r>
              <a:rPr lang="en-AU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GenAI-assisted writing</a:t>
            </a:r>
            <a:r>
              <a:rPr lang="en-AU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omputer screen with text and arrows&#10;&#10;Description automatically generated">
            <a:extLst>
              <a:ext uri="{FF2B5EF4-FFF2-40B4-BE49-F238E27FC236}">
                <a16:creationId xmlns:a16="http://schemas.microsoft.com/office/drawing/2014/main" id="{620DF943-39D8-CD65-DE38-DF8B96B2E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07" y="2240725"/>
            <a:ext cx="8937771" cy="30239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B49BCE-09C0-F103-3AFE-5CB26EE683E9}"/>
              </a:ext>
            </a:extLst>
          </p:cNvPr>
          <p:cNvSpPr txBox="1"/>
          <p:nvPr/>
        </p:nvSpPr>
        <p:spPr>
          <a:xfrm>
            <a:off x="4173862" y="5264639"/>
            <a:ext cx="24860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https://coauthor.stanford.edu/</a:t>
            </a:r>
          </a:p>
        </p:txBody>
      </p:sp>
    </p:spTree>
    <p:extLst>
      <p:ext uri="{BB962C8B-B14F-4D97-AF65-F5344CB8AC3E}">
        <p14:creationId xmlns:p14="http://schemas.microsoft.com/office/powerpoint/2010/main" val="157091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3"/>
    </mc:Choice>
    <mc:Fallback xmlns="">
      <p:transition spd="slow" advTm="8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1B45D-C784-B9C1-E383-28B6D470B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10D8C-6DA4-C322-4467-B0D3A72AF4AC}"/>
              </a:ext>
            </a:extLst>
          </p:cNvPr>
          <p:cNvSpPr txBox="1"/>
          <p:nvPr/>
        </p:nvSpPr>
        <p:spPr>
          <a:xfrm>
            <a:off x="457200" y="443755"/>
            <a:ext cx="6467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6DAD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" panose="02000000000000000000" pitchFamily="2" charset="0"/>
              </a:rPr>
              <a:t>INTRODUCTION</a:t>
            </a:r>
            <a:endParaRPr lang="en-GB" sz="3600" kern="1200" dirty="0">
              <a:solidFill>
                <a:srgbClr val="006DAD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94F4F-E283-1843-555F-5A40187689FD}"/>
              </a:ext>
            </a:extLst>
          </p:cNvPr>
          <p:cNvSpPr txBox="1"/>
          <p:nvPr/>
        </p:nvSpPr>
        <p:spPr>
          <a:xfrm>
            <a:off x="457200" y="1090086"/>
            <a:ext cx="99032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AU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 </a:t>
            </a:r>
            <a:r>
              <a: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GenAI</a:t>
            </a:r>
            <a:r>
              <a:rPr lang="en-AU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-assisted writing, students can easily </a:t>
            </a:r>
            <a:r>
              <a:rPr lang="en-AU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delegate core cognitive tasks</a:t>
            </a:r>
            <a:r>
              <a:rPr lang="en-AU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(e.g., generating ideas (</a:t>
            </a:r>
            <a:r>
              <a:rPr lang="en-AU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Planning</a:t>
            </a:r>
            <a:r>
              <a:rPr lang="en-AU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) and turning them into sentences (</a:t>
            </a:r>
            <a:r>
              <a:rPr lang="en-AU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Translating</a:t>
            </a:r>
            <a:r>
              <a:rPr lang="en-AU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)) to </a:t>
            </a:r>
            <a:r>
              <a: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GenAI</a:t>
            </a:r>
            <a:r>
              <a:rPr lang="en-AU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while still </a:t>
            </a:r>
            <a:r>
              <a:rPr lang="en-AU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producing high-quality essays</a:t>
            </a:r>
            <a:r>
              <a:rPr lang="en-AU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2" name="Picture 1" descr="A person sitting cross legged with a computer&#10;&#10;Description automatically generated">
            <a:extLst>
              <a:ext uri="{FF2B5EF4-FFF2-40B4-BE49-F238E27FC236}">
                <a16:creationId xmlns:a16="http://schemas.microsoft.com/office/drawing/2014/main" id="{224B7237-0EC6-D80E-92CB-08D1B3B1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325" y="2105749"/>
            <a:ext cx="4460953" cy="29754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B35EA1-24F6-AD7F-7937-1B685A88A2BA}"/>
              </a:ext>
            </a:extLst>
          </p:cNvPr>
          <p:cNvSpPr txBox="1"/>
          <p:nvPr/>
        </p:nvSpPr>
        <p:spPr>
          <a:xfrm>
            <a:off x="457200" y="5310743"/>
            <a:ext cx="111467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AutoNum type="romanLcParenBoth"/>
            </a:pPr>
            <a:r>
              <a:rPr lang="en-AU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whether students are engaging in meaningful cognitive processes during writing</a:t>
            </a:r>
            <a:r>
              <a:rPr lang="en-AU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or </a:t>
            </a:r>
          </a:p>
          <a:p>
            <a:pPr marL="400050" indent="-400050">
              <a:buAutoNum type="romanLcParenBoth"/>
            </a:pPr>
            <a:r>
              <a:rPr lang="en-AU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how much of the essay’s quality can be attributed to those processes</a:t>
            </a:r>
            <a:r>
              <a:rPr lang="en-AU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6632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3"/>
    </mc:Choice>
    <mc:Fallback xmlns="">
      <p:transition spd="slow" advTm="8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EB31A-B028-E1E5-0722-C322C8FF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DF51E4-0BDB-3004-801A-B783F89F37CA}"/>
              </a:ext>
            </a:extLst>
          </p:cNvPr>
          <p:cNvSpPr txBox="1"/>
          <p:nvPr/>
        </p:nvSpPr>
        <p:spPr>
          <a:xfrm>
            <a:off x="457200" y="443755"/>
            <a:ext cx="6467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6DAD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" panose="02000000000000000000" pitchFamily="2" charset="0"/>
              </a:rPr>
              <a:t>INTRODUCTION</a:t>
            </a:r>
            <a:endParaRPr lang="en-GB" sz="3600" kern="1200" dirty="0">
              <a:solidFill>
                <a:srgbClr val="006DAD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D11B6A-DF84-C966-F5F5-14834D7AA741}"/>
              </a:ext>
            </a:extLst>
          </p:cNvPr>
          <p:cNvSpPr txBox="1"/>
          <p:nvPr/>
        </p:nvSpPr>
        <p:spPr>
          <a:xfrm>
            <a:off x="457199" y="1090086"/>
            <a:ext cx="10674991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Additionally, previous research has demonstrated that Large Language Models (LLMs, a main subset of GenAI) can carry and amplify </a:t>
            </a:r>
            <a:r>
              <a:rPr lang="en-AU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significant biases</a:t>
            </a:r>
            <a:r>
              <a:rPr lang="en-AU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(e.g., gender, racial, and socioeconomic). </a:t>
            </a:r>
          </a:p>
          <a:p>
            <a:endParaRPr lang="en-AU" sz="16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endParaRPr lang="en-AU" sz="16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endParaRPr lang="en-AU" sz="16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endParaRPr lang="en-AU" sz="16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endParaRPr lang="en-AU" sz="16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endParaRPr lang="en-AU" sz="16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endParaRPr lang="en-AU" sz="16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endParaRPr lang="en-AU" sz="16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endParaRPr lang="en-AU" sz="16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erson and two women standing on scales&#10;&#10;AI-generated content may be incorrect.">
            <a:extLst>
              <a:ext uri="{FF2B5EF4-FFF2-40B4-BE49-F238E27FC236}">
                <a16:creationId xmlns:a16="http://schemas.microsoft.com/office/drawing/2014/main" id="{2CD296BC-A62A-475C-CC81-51B0A1A18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716" y="2197462"/>
            <a:ext cx="5109956" cy="25549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A0B7B8-C6D9-B38F-97F2-45E82792F6E4}"/>
              </a:ext>
            </a:extLst>
          </p:cNvPr>
          <p:cNvSpPr txBox="1"/>
          <p:nvPr/>
        </p:nvSpPr>
        <p:spPr>
          <a:xfrm>
            <a:off x="457199" y="5183139"/>
            <a:ext cx="106749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Linguistic Biases</a:t>
            </a:r>
            <a:r>
              <a:rPr lang="en-AU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such as the use of terms like </a:t>
            </a:r>
            <a:r>
              <a:rPr lang="en-AU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"female nurse" </a:t>
            </a:r>
            <a:r>
              <a:rPr lang="en-AU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or </a:t>
            </a:r>
            <a:r>
              <a:rPr lang="en-AU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"male doctor," </a:t>
            </a:r>
            <a:r>
              <a:rPr lang="en-AU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embedded in LLMs may lead to biased outputs, which could be incorporated into students’ work. </a:t>
            </a:r>
          </a:p>
        </p:txBody>
      </p:sp>
    </p:spTree>
    <p:extLst>
      <p:ext uri="{BB962C8B-B14F-4D97-AF65-F5344CB8AC3E}">
        <p14:creationId xmlns:p14="http://schemas.microsoft.com/office/powerpoint/2010/main" val="53571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3"/>
    </mc:Choice>
    <mc:Fallback xmlns="">
      <p:transition spd="slow" advTm="8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199E0-0D4A-E096-E68E-0660A93F0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C7F686-AE64-11C5-D3CD-A45FE6B0EF2B}"/>
              </a:ext>
            </a:extLst>
          </p:cNvPr>
          <p:cNvSpPr txBox="1"/>
          <p:nvPr/>
        </p:nvSpPr>
        <p:spPr>
          <a:xfrm>
            <a:off x="457200" y="443755"/>
            <a:ext cx="6467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6DAD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" panose="02000000000000000000" pitchFamily="2" charset="0"/>
              </a:rPr>
              <a:t>RESEARCH QUESTION</a:t>
            </a:r>
            <a:endParaRPr lang="en-GB" sz="3600" kern="1200" dirty="0">
              <a:solidFill>
                <a:srgbClr val="006DAD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472DFF-6E08-6DA8-D74B-47CA963D60F5}"/>
              </a:ext>
            </a:extLst>
          </p:cNvPr>
          <p:cNvSpPr txBox="1"/>
          <p:nvPr/>
        </p:nvSpPr>
        <p:spPr>
          <a:xfrm>
            <a:off x="801414" y="3013501"/>
            <a:ext cx="105891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RQ: What </a:t>
            </a:r>
            <a:r>
              <a:rPr lang="en-AU" sz="2400" b="1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writing behaviours</a:t>
            </a:r>
            <a:r>
              <a:rPr lang="en-AU" sz="24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contribute to </a:t>
            </a:r>
            <a:r>
              <a:rPr lang="en-AU" sz="2400" b="1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the quality of written products</a:t>
            </a:r>
            <a:r>
              <a:rPr lang="en-AU" sz="24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in the setting of </a:t>
            </a:r>
            <a:r>
              <a:rPr lang="en-AU" sz="2400" b="1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GenAI-assisted writing</a:t>
            </a:r>
            <a:r>
              <a:rPr lang="en-AU" sz="24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1394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3"/>
    </mc:Choice>
    <mc:Fallback xmlns="">
      <p:transition spd="slow" advTm="8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1C3C6-1E1D-A4F6-689E-C6C0808F8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0557B3-F6D9-5F02-98C1-20353A763EB2}"/>
              </a:ext>
            </a:extLst>
          </p:cNvPr>
          <p:cNvSpPr txBox="1"/>
          <p:nvPr/>
        </p:nvSpPr>
        <p:spPr>
          <a:xfrm>
            <a:off x="457200" y="443755"/>
            <a:ext cx="6467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6DAD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" panose="02000000000000000000" pitchFamily="2" charset="0"/>
              </a:rPr>
              <a:t>METHODOLOGY</a:t>
            </a:r>
            <a:endParaRPr lang="en-GB" sz="3600" kern="1200" dirty="0">
              <a:solidFill>
                <a:srgbClr val="006DAD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4B0D4-A220-B42E-827B-BAC6144AAEEF}"/>
              </a:ext>
            </a:extLst>
          </p:cNvPr>
          <p:cNvSpPr txBox="1"/>
          <p:nvPr/>
        </p:nvSpPr>
        <p:spPr>
          <a:xfrm>
            <a:off x="457200" y="1090086"/>
            <a:ext cx="102055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To answer the RQ, we aimed to quantify the </a:t>
            </a:r>
            <a:r>
              <a:rPr lang="en-US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causal impact</a:t>
            </a:r>
            <a:r>
              <a: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of </a:t>
            </a:r>
            <a:r>
              <a:rPr lang="en-US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GenAI-assisted writing behavioral patterns</a:t>
            </a:r>
            <a:r>
              <a: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on </a:t>
            </a:r>
            <a:r>
              <a:rPr lang="en-US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essay quality metrics</a:t>
            </a:r>
            <a:r>
              <a: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Picture 8" descr="A close-up of a cause and effect cycle&#10;&#10;AI-generated content may be incorrect.">
            <a:extLst>
              <a:ext uri="{FF2B5EF4-FFF2-40B4-BE49-F238E27FC236}">
                <a16:creationId xmlns:a16="http://schemas.microsoft.com/office/drawing/2014/main" id="{60081F86-1D6F-F92B-989C-E6BB2471A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969" y="1797972"/>
            <a:ext cx="3556006" cy="22894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21ADE5-A1C1-409B-17FE-9396077E2911}"/>
              </a:ext>
            </a:extLst>
          </p:cNvPr>
          <p:cNvSpPr txBox="1"/>
          <p:nvPr/>
        </p:nvSpPr>
        <p:spPr>
          <a:xfrm>
            <a:off x="457200" y="4090533"/>
            <a:ext cx="1020554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Randomized Controlled Trials (RCTs)</a:t>
            </a:r>
            <a:r>
              <a: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=&gt; </a:t>
            </a:r>
            <a:r>
              <a:rPr lang="en-AU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Gold Standard </a:t>
            </a:r>
          </a:p>
          <a:p>
            <a:endParaRPr lang="en-US" sz="2000" b="1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Not feasible</a:t>
            </a:r>
            <a:r>
              <a: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in our study</a:t>
            </a:r>
          </a:p>
          <a:p>
            <a:endParaRPr lang="en-US" sz="20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Causal Modeling</a:t>
            </a:r>
            <a:r>
              <a: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a statistical method designed to uncover and understand </a:t>
            </a:r>
            <a:r>
              <a:rPr lang="en-US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cause-and-effect relationships </a:t>
            </a:r>
            <a:r>
              <a: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using </a:t>
            </a:r>
            <a:r>
              <a:rPr lang="en-US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observational data</a:t>
            </a:r>
            <a:r>
              <a: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903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3"/>
    </mc:Choice>
    <mc:Fallback xmlns="">
      <p:transition spd="slow" advTm="8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75220-0705-A52E-45D5-6497494C4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F896EC-98FF-3CDC-642E-DAB5081B3D9E}"/>
              </a:ext>
            </a:extLst>
          </p:cNvPr>
          <p:cNvSpPr txBox="1"/>
          <p:nvPr/>
        </p:nvSpPr>
        <p:spPr>
          <a:xfrm>
            <a:off x="457200" y="443755"/>
            <a:ext cx="6467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6DAD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" panose="02000000000000000000" pitchFamily="2" charset="0"/>
              </a:rPr>
              <a:t>METHODOLOGY</a:t>
            </a:r>
            <a:endParaRPr lang="en-GB" sz="3600" kern="1200" dirty="0">
              <a:solidFill>
                <a:srgbClr val="006DAD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07BEC5-A5EF-808F-A96A-AE4F34D04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997" y="2251710"/>
            <a:ext cx="4011517" cy="32135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F30D62-EA0C-49D1-BA88-8A6C017150AB}"/>
              </a:ext>
            </a:extLst>
          </p:cNvPr>
          <p:cNvSpPr txBox="1"/>
          <p:nvPr/>
        </p:nvSpPr>
        <p:spPr>
          <a:xfrm>
            <a:off x="307497" y="4141798"/>
            <a:ext cx="31985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Treatments</a:t>
            </a:r>
            <a:r>
              <a: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  <a:r>
              <a:rPr lang="en-AU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refer to the variable or intervention that is being applied or manipulated to observe its effect on another variable.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522125-1901-DC38-2076-D6648D625E92}"/>
              </a:ext>
            </a:extLst>
          </p:cNvPr>
          <p:cNvSpPr txBox="1"/>
          <p:nvPr/>
        </p:nvSpPr>
        <p:spPr>
          <a:xfrm>
            <a:off x="7517513" y="4803517"/>
            <a:ext cx="329344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The </a:t>
            </a:r>
            <a:r>
              <a:rPr lang="en-AU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outcomes</a:t>
            </a:r>
            <a:r>
              <a:rPr lang="en-AU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are the variables that researchers are interested in measuring to see if they are affected by the treatment.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866D4E-44DD-8742-0829-387351652602}"/>
              </a:ext>
            </a:extLst>
          </p:cNvPr>
          <p:cNvSpPr txBox="1"/>
          <p:nvPr/>
        </p:nvSpPr>
        <p:spPr>
          <a:xfrm>
            <a:off x="7517513" y="1811689"/>
            <a:ext cx="329344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The </a:t>
            </a:r>
            <a:r>
              <a:rPr lang="en-AU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confounders</a:t>
            </a:r>
            <a:r>
              <a:rPr lang="en-AU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are variables that influence both the treatment and the outcome, potentially distorting the apparent effect of the treatment on the outcome.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D988F9-6D84-3E5B-869B-5D049FB336A8}"/>
              </a:ext>
            </a:extLst>
          </p:cNvPr>
          <p:cNvSpPr txBox="1"/>
          <p:nvPr/>
        </p:nvSpPr>
        <p:spPr>
          <a:xfrm>
            <a:off x="457200" y="1103803"/>
            <a:ext cx="104813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key goal of causal modelling is to </a:t>
            </a:r>
            <a:r>
              <a:rPr lang="en-AU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establish the relationship between treatment and outcome</a:t>
            </a:r>
            <a:r>
              <a:rPr lang="en-A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while </a:t>
            </a:r>
            <a:r>
              <a:rPr lang="en-AU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conditioning on confounders</a:t>
            </a:r>
            <a:r>
              <a:rPr lang="en-A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3AEDCB-A214-D8E4-DD19-2E34F24F3602}"/>
              </a:ext>
            </a:extLst>
          </p:cNvPr>
          <p:cNvCxnSpPr>
            <a:cxnSpLocks/>
          </p:cNvCxnSpPr>
          <p:nvPr/>
        </p:nvCxnSpPr>
        <p:spPr>
          <a:xfrm>
            <a:off x="4779745" y="4828072"/>
            <a:ext cx="1428550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25FCF45-3D49-7BBC-9815-DB68C3DE6A7C}"/>
              </a:ext>
            </a:extLst>
          </p:cNvPr>
          <p:cNvCxnSpPr/>
          <p:nvPr/>
        </p:nvCxnSpPr>
        <p:spPr>
          <a:xfrm>
            <a:off x="4779745" y="3801979"/>
            <a:ext cx="273518" cy="160421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A3A67F-ED98-1705-B47F-07816595820E}"/>
              </a:ext>
            </a:extLst>
          </p:cNvPr>
          <p:cNvCxnSpPr>
            <a:cxnSpLocks/>
          </p:cNvCxnSpPr>
          <p:nvPr/>
        </p:nvCxnSpPr>
        <p:spPr>
          <a:xfrm flipV="1">
            <a:off x="5959241" y="3810000"/>
            <a:ext cx="273518" cy="15240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03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3"/>
    </mc:Choice>
    <mc:Fallback xmlns="">
      <p:transition spd="slow" advTm="8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5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EC76B-A1CD-FC06-8C2A-DA91DD877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C93CEA-7E92-A81C-06C4-4BD236A4921D}"/>
              </a:ext>
            </a:extLst>
          </p:cNvPr>
          <p:cNvSpPr txBox="1"/>
          <p:nvPr/>
        </p:nvSpPr>
        <p:spPr>
          <a:xfrm>
            <a:off x="457200" y="443755"/>
            <a:ext cx="6467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6DAD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" panose="02000000000000000000" pitchFamily="2" charset="0"/>
              </a:rPr>
              <a:t>METHODOLOGY</a:t>
            </a:r>
            <a:endParaRPr lang="en-GB" sz="3600" kern="1200" dirty="0">
              <a:solidFill>
                <a:srgbClr val="006DAD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70B05-C22A-3A39-ED39-2068F368C918}"/>
              </a:ext>
            </a:extLst>
          </p:cNvPr>
          <p:cNvSpPr txBox="1"/>
          <p:nvPr/>
        </p:nvSpPr>
        <p:spPr>
          <a:xfrm>
            <a:off x="457200" y="970013"/>
            <a:ext cx="10417946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AU" sz="2400" dirty="0">
                <a:effectLst/>
                <a:latin typeface="LinLibertineT"/>
              </a:rPr>
              <a:t>Our objective is to evaluate the effect of a treatment on an outcome. </a:t>
            </a:r>
          </a:p>
          <a:p>
            <a:pPr algn="just"/>
            <a:endParaRPr lang="en-AU" sz="2400" b="1" dirty="0">
              <a:latin typeface="LinLibertineT"/>
            </a:endParaRPr>
          </a:p>
          <a:p>
            <a:pPr algn="just"/>
            <a:r>
              <a:rPr lang="en-AU" sz="2400" dirty="0">
                <a:latin typeface="LinLibertineT"/>
              </a:rPr>
              <a:t>We need </a:t>
            </a:r>
            <a:r>
              <a:rPr lang="en-AU" sz="2400" b="1" dirty="0">
                <a:latin typeface="LinLibertineT"/>
              </a:rPr>
              <a:t>C</a:t>
            </a:r>
            <a:r>
              <a:rPr lang="en-AU" sz="2400" b="1" dirty="0">
                <a:effectLst/>
                <a:latin typeface="LinLibertineT"/>
              </a:rPr>
              <a:t>ounterfactual </a:t>
            </a:r>
            <a:r>
              <a:rPr lang="en-AU" sz="2400" b="1" dirty="0">
                <a:latin typeface="LinLibertineT"/>
              </a:rPr>
              <a:t>V</a:t>
            </a:r>
            <a:r>
              <a:rPr lang="en-AU" sz="2400" b="1" dirty="0">
                <a:effectLst/>
                <a:latin typeface="LinLibertineT"/>
              </a:rPr>
              <a:t>alues !!!</a:t>
            </a:r>
          </a:p>
          <a:p>
            <a:pPr algn="just"/>
            <a:endParaRPr lang="en-AU" sz="2400" b="1" dirty="0">
              <a:latin typeface="LinLibertineT"/>
            </a:endParaRPr>
          </a:p>
          <a:p>
            <a:pPr algn="just"/>
            <a:r>
              <a:rPr lang="en-AU" sz="2400" b="1" dirty="0"/>
              <a:t>Inherently Unobservable !!!</a:t>
            </a:r>
          </a:p>
          <a:p>
            <a:pPr algn="just"/>
            <a:endParaRPr lang="en-AU" sz="1800" b="1" dirty="0">
              <a:effectLst/>
              <a:latin typeface="LinLibertineT"/>
            </a:endParaRPr>
          </a:p>
          <a:p>
            <a:pPr algn="just"/>
            <a:endParaRPr lang="en-AU" b="1" dirty="0">
              <a:latin typeface="LinLibertineT"/>
            </a:endParaRPr>
          </a:p>
          <a:p>
            <a:pPr algn="just"/>
            <a:endParaRPr lang="en-AU" sz="1800" b="1" dirty="0">
              <a:effectLst/>
              <a:latin typeface="LinLibertine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C797DA-8076-CE72-FAF0-E54F256231CD}"/>
              </a:ext>
            </a:extLst>
          </p:cNvPr>
          <p:cNvCxnSpPr/>
          <p:nvPr/>
        </p:nvCxnSpPr>
        <p:spPr>
          <a:xfrm flipV="1">
            <a:off x="4166366" y="3744781"/>
            <a:ext cx="499627" cy="33518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6" descr="2024269298">
            <a:hlinkClick r:id="rId3"/>
            <a:extLst>
              <a:ext uri="{FF2B5EF4-FFF2-40B4-BE49-F238E27FC236}">
                <a16:creationId xmlns:a16="http://schemas.microsoft.com/office/drawing/2014/main" id="{28F18DE1-6996-74EC-5D8F-1BBB7F7CF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30" t="25051" r="17729" b="22717"/>
          <a:stretch/>
        </p:blipFill>
        <p:spPr bwMode="auto">
          <a:xfrm>
            <a:off x="3328039" y="4074173"/>
            <a:ext cx="727873" cy="108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63F94FE-5FEA-B83C-90F8-57353C1389CC}"/>
              </a:ext>
            </a:extLst>
          </p:cNvPr>
          <p:cNvSpPr/>
          <p:nvPr/>
        </p:nvSpPr>
        <p:spPr>
          <a:xfrm>
            <a:off x="4528980" y="2862353"/>
            <a:ext cx="2918270" cy="1464372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444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08B22C-9390-8ED1-878A-C8A0F41330E0}"/>
              </a:ext>
            </a:extLst>
          </p:cNvPr>
          <p:cNvSpPr/>
          <p:nvPr/>
        </p:nvSpPr>
        <p:spPr>
          <a:xfrm>
            <a:off x="4528980" y="4877599"/>
            <a:ext cx="2918270" cy="1464372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sometric gastroenterology composition with view of medication with tubes and pills illustration">
            <a:extLst>
              <a:ext uri="{FF2B5EF4-FFF2-40B4-BE49-F238E27FC236}">
                <a16:creationId xmlns:a16="http://schemas.microsoft.com/office/drawing/2014/main" id="{2FC15370-1816-5C1B-44C2-4F52E84E7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993" y="2995605"/>
            <a:ext cx="1069162" cy="108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163123-9BC9-1C72-8674-1F02C17D21B6}"/>
              </a:ext>
            </a:extLst>
          </p:cNvPr>
          <p:cNvCxnSpPr>
            <a:cxnSpLocks/>
          </p:cNvCxnSpPr>
          <p:nvPr/>
        </p:nvCxnSpPr>
        <p:spPr>
          <a:xfrm>
            <a:off x="5788898" y="3592358"/>
            <a:ext cx="641000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2024269298">
            <a:hlinkClick r:id="rId3"/>
            <a:extLst>
              <a:ext uri="{FF2B5EF4-FFF2-40B4-BE49-F238E27FC236}">
                <a16:creationId xmlns:a16="http://schemas.microsoft.com/office/drawing/2014/main" id="{E8234EBF-8E62-F757-867B-B9D3876BC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" t="26093" r="84086" b="23557"/>
          <a:stretch/>
        </p:blipFill>
        <p:spPr bwMode="auto">
          <a:xfrm>
            <a:off x="6489923" y="2980693"/>
            <a:ext cx="727873" cy="111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E8A458-346C-3D27-3D2E-F8211DB0E9D9}"/>
              </a:ext>
            </a:extLst>
          </p:cNvPr>
          <p:cNvCxnSpPr>
            <a:cxnSpLocks/>
          </p:cNvCxnSpPr>
          <p:nvPr/>
        </p:nvCxnSpPr>
        <p:spPr>
          <a:xfrm>
            <a:off x="4166366" y="5382034"/>
            <a:ext cx="516823" cy="25400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Isometric gastroenterology composition with view of medication with tubes and pills illustration">
            <a:extLst>
              <a:ext uri="{FF2B5EF4-FFF2-40B4-BE49-F238E27FC236}">
                <a16:creationId xmlns:a16="http://schemas.microsoft.com/office/drawing/2014/main" id="{CD4B325F-691A-CCAF-4595-5764EA81E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932" y="5093855"/>
            <a:ext cx="1069162" cy="108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ultiply 13">
            <a:extLst>
              <a:ext uri="{FF2B5EF4-FFF2-40B4-BE49-F238E27FC236}">
                <a16:creationId xmlns:a16="http://schemas.microsoft.com/office/drawing/2014/main" id="{0159E0EC-E191-60D4-6241-E8E4A0FA864D}"/>
              </a:ext>
            </a:extLst>
          </p:cNvPr>
          <p:cNvSpPr/>
          <p:nvPr/>
        </p:nvSpPr>
        <p:spPr>
          <a:xfrm>
            <a:off x="4948982" y="5298751"/>
            <a:ext cx="665068" cy="69405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32EE03-8049-4D0B-22DD-7E8866BC7339}"/>
              </a:ext>
            </a:extLst>
          </p:cNvPr>
          <p:cNvCxnSpPr>
            <a:cxnSpLocks/>
          </p:cNvCxnSpPr>
          <p:nvPr/>
        </p:nvCxnSpPr>
        <p:spPr>
          <a:xfrm>
            <a:off x="5806095" y="5713567"/>
            <a:ext cx="641000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6" descr="2024269298">
            <a:hlinkClick r:id="rId3"/>
            <a:extLst>
              <a:ext uri="{FF2B5EF4-FFF2-40B4-BE49-F238E27FC236}">
                <a16:creationId xmlns:a16="http://schemas.microsoft.com/office/drawing/2014/main" id="{67A09C12-DF32-7B08-153D-5402C4E555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9" t="26254" r="33331" b="23396"/>
          <a:stretch/>
        </p:blipFill>
        <p:spPr bwMode="auto">
          <a:xfrm>
            <a:off x="6549731" y="5158441"/>
            <a:ext cx="727873" cy="111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3ED34E-1148-109D-0071-C00634E3BE32}"/>
              </a:ext>
            </a:extLst>
          </p:cNvPr>
          <p:cNvCxnSpPr/>
          <p:nvPr/>
        </p:nvCxnSpPr>
        <p:spPr>
          <a:xfrm>
            <a:off x="6853859" y="4218970"/>
            <a:ext cx="0" cy="793203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AC1238-096C-B947-1E4D-518BED22BBBF}"/>
              </a:ext>
            </a:extLst>
          </p:cNvPr>
          <p:cNvSpPr txBox="1"/>
          <p:nvPr/>
        </p:nvSpPr>
        <p:spPr>
          <a:xfrm>
            <a:off x="5764531" y="3005549"/>
            <a:ext cx="618713" cy="271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Factual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6120B2-0D89-33A7-5B89-4D0378885650}"/>
              </a:ext>
            </a:extLst>
          </p:cNvPr>
          <p:cNvSpPr txBox="1"/>
          <p:nvPr/>
        </p:nvSpPr>
        <p:spPr>
          <a:xfrm>
            <a:off x="5253396" y="4928866"/>
            <a:ext cx="1142157" cy="271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Counterfactual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DAB39F-A42C-03AC-88B8-E22CAFA0AAE8}"/>
              </a:ext>
            </a:extLst>
          </p:cNvPr>
          <p:cNvSpPr txBox="1"/>
          <p:nvPr/>
        </p:nvSpPr>
        <p:spPr>
          <a:xfrm>
            <a:off x="6879309" y="4400174"/>
            <a:ext cx="876119" cy="271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Comparing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5A4AB2-3B7B-BC96-60CE-74602D6EF670}"/>
              </a:ext>
            </a:extLst>
          </p:cNvPr>
          <p:cNvCxnSpPr>
            <a:cxnSpLocks/>
          </p:cNvCxnSpPr>
          <p:nvPr/>
        </p:nvCxnSpPr>
        <p:spPr>
          <a:xfrm>
            <a:off x="8124920" y="4615571"/>
            <a:ext cx="503713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98163CC-24D4-D847-4419-023A0FBACA82}"/>
              </a:ext>
            </a:extLst>
          </p:cNvPr>
          <p:cNvSpPr txBox="1"/>
          <p:nvPr/>
        </p:nvSpPr>
        <p:spPr>
          <a:xfrm>
            <a:off x="8662859" y="4400174"/>
            <a:ext cx="515880" cy="271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</a:t>
            </a:r>
          </a:p>
        </p:txBody>
      </p:sp>
    </p:spTree>
    <p:extLst>
      <p:ext uri="{BB962C8B-B14F-4D97-AF65-F5344CB8AC3E}">
        <p14:creationId xmlns:p14="http://schemas.microsoft.com/office/powerpoint/2010/main" val="174919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3"/>
    </mc:Choice>
    <mc:Fallback xmlns="">
      <p:transition spd="slow" advTm="8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14" grpId="0" animBg="1"/>
      <p:bldP spid="22" grpId="0"/>
      <p:bldP spid="23" grpId="0"/>
      <p:bldP spid="24" grpId="0"/>
      <p:bldP spid="27" grpId="0"/>
    </p:bldLst>
  </p:timing>
</p:sld>
</file>

<file path=ppt/theme/theme1.xml><?xml version="1.0" encoding="utf-8"?>
<a:theme xmlns:a="http://schemas.openxmlformats.org/drawingml/2006/main" name="Blank master">
  <a:themeElements>
    <a:clrScheme name="CoLAM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AM" id="{9C6CC9C3-5CF3-AF43-AFD1-0F4FF8FDAA43}" vid="{D7FCE980-60CE-0246-8FC0-A0F28C4A96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19646</TotalTime>
  <Words>1599</Words>
  <Application>Microsoft Macintosh PowerPoint</Application>
  <PresentationFormat>Widescreen</PresentationFormat>
  <Paragraphs>185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LinLibertineT</vt:lpstr>
      <vt:lpstr>Arial</vt:lpstr>
      <vt:lpstr>Roboto Condensed Light</vt:lpstr>
      <vt:lpstr>Calibri</vt:lpstr>
      <vt:lpstr>Blank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Walsh</dc:creator>
  <cp:lastModifiedBy>Kaixun Yang</cp:lastModifiedBy>
  <cp:revision>121</cp:revision>
  <dcterms:created xsi:type="dcterms:W3CDTF">2022-01-25T07:51:02Z</dcterms:created>
  <dcterms:modified xsi:type="dcterms:W3CDTF">2025-03-11T01:47:40Z</dcterms:modified>
</cp:coreProperties>
</file>